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2" r:id="rId1"/>
  </p:sldMasterIdLst>
  <p:notesMasterIdLst>
    <p:notesMasterId r:id="rId40"/>
  </p:notesMasterIdLst>
  <p:sldIdLst>
    <p:sldId id="256" r:id="rId2"/>
    <p:sldId id="257" r:id="rId3"/>
    <p:sldId id="261" r:id="rId4"/>
    <p:sldId id="339" r:id="rId5"/>
    <p:sldId id="338" r:id="rId6"/>
    <p:sldId id="262" r:id="rId7"/>
    <p:sldId id="300" r:id="rId8"/>
    <p:sldId id="301" r:id="rId9"/>
    <p:sldId id="313" r:id="rId10"/>
    <p:sldId id="296" r:id="rId11"/>
    <p:sldId id="295" r:id="rId12"/>
    <p:sldId id="329" r:id="rId13"/>
    <p:sldId id="267" r:id="rId14"/>
    <p:sldId id="302" r:id="rId15"/>
    <p:sldId id="268" r:id="rId16"/>
    <p:sldId id="269" r:id="rId17"/>
    <p:sldId id="314" r:id="rId18"/>
    <p:sldId id="330" r:id="rId19"/>
    <p:sldId id="337" r:id="rId20"/>
    <p:sldId id="331" r:id="rId21"/>
    <p:sldId id="332" r:id="rId22"/>
    <p:sldId id="259" r:id="rId23"/>
    <p:sldId id="265" r:id="rId24"/>
    <p:sldId id="266" r:id="rId25"/>
    <p:sldId id="260" r:id="rId26"/>
    <p:sldId id="333" r:id="rId27"/>
    <p:sldId id="334" r:id="rId28"/>
    <p:sldId id="335" r:id="rId29"/>
    <p:sldId id="336" r:id="rId30"/>
    <p:sldId id="264" r:id="rId31"/>
    <p:sldId id="290" r:id="rId32"/>
    <p:sldId id="270" r:id="rId33"/>
    <p:sldId id="299" r:id="rId34"/>
    <p:sldId id="274" r:id="rId35"/>
    <p:sldId id="275" r:id="rId36"/>
    <p:sldId id="291" r:id="rId37"/>
    <p:sldId id="312" r:id="rId38"/>
    <p:sldId id="31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44E7AB9-3E1B-4D17-B533-063914C401D5}">
          <p14:sldIdLst>
            <p14:sldId id="256"/>
            <p14:sldId id="257"/>
            <p14:sldId id="261"/>
            <p14:sldId id="339"/>
            <p14:sldId id="338"/>
            <p14:sldId id="262"/>
            <p14:sldId id="300"/>
            <p14:sldId id="301"/>
            <p14:sldId id="313"/>
            <p14:sldId id="296"/>
            <p14:sldId id="295"/>
            <p14:sldId id="329"/>
            <p14:sldId id="267"/>
            <p14:sldId id="302"/>
            <p14:sldId id="268"/>
            <p14:sldId id="269"/>
            <p14:sldId id="314"/>
          </p14:sldIdLst>
        </p14:section>
        <p14:section name="rapport financier" id="{E012EFCB-7FBA-4F50-91C3-1372862F19AF}">
          <p14:sldIdLst>
            <p14:sldId id="330"/>
            <p14:sldId id="337"/>
            <p14:sldId id="331"/>
            <p14:sldId id="332"/>
            <p14:sldId id="259"/>
            <p14:sldId id="265"/>
            <p14:sldId id="266"/>
            <p14:sldId id="260"/>
            <p14:sldId id="333"/>
            <p14:sldId id="334"/>
            <p14:sldId id="335"/>
            <p14:sldId id="336"/>
            <p14:sldId id="264"/>
            <p14:sldId id="290"/>
            <p14:sldId id="270"/>
            <p14:sldId id="299"/>
            <p14:sldId id="274"/>
            <p14:sldId id="275"/>
            <p14:sldId id="291"/>
            <p14:sldId id="312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676"/>
    <a:srgbClr val="4293C3"/>
    <a:srgbClr val="CB5C68"/>
    <a:srgbClr val="F38D24"/>
    <a:srgbClr val="C7A36A"/>
    <a:srgbClr val="9780AF"/>
    <a:srgbClr val="FF6699"/>
    <a:srgbClr val="BC9BDC"/>
    <a:srgbClr val="81BADB"/>
    <a:srgbClr val="72C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ia\Documents\caca%20A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about:blank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LM\escrime\2020-2021\budget\pr&#233;visionnel%20toilett&#233;-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LM\escrime\2021-2022\vie%20statutaire\AG\BP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32865022065857"/>
          <c:y val="0.15051910218455306"/>
          <c:w val="0.5755555555555556"/>
          <c:h val="0.69483568075117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1F-4EE6-9D27-18D563701DB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1F-4EE6-9D27-18D563701DB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1F-4EE6-9D27-18D563701DB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1F-4EE6-9D27-18D563701DBB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1F-4EE6-9D27-18D563701DBB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1F-4EE6-9D27-18D563701DBB}"/>
              </c:ext>
            </c:extLst>
          </c:dPt>
          <c:dLbls>
            <c:dLbl>
              <c:idx val="0"/>
              <c:layout>
                <c:manualLayout>
                  <c:x val="5.2829173833970046E-2"/>
                  <c:y val="9.5937160866327725E-3"/>
                </c:manualLayout>
              </c:layout>
              <c:tx>
                <c:rich>
                  <a:bodyPr/>
                  <a:lstStyle/>
                  <a:p>
                    <a:fld id="{F1335430-D722-4CA7-A6F3-41A1FEF033F1}" type="CATEGORYNAME">
                      <a:rPr lang="en-US">
                        <a:solidFill>
                          <a:srgbClr val="F38D24"/>
                        </a:solidFill>
                      </a:rPr>
                      <a:pPr/>
                      <a:t>[NOM DE CATÉGORIE]</a:t>
                    </a:fld>
                    <a:endParaRPr lang="en-US" baseline="0" dirty="0">
                      <a:solidFill>
                        <a:srgbClr val="F38D24"/>
                      </a:solidFill>
                    </a:endParaRPr>
                  </a:p>
                  <a:p>
                    <a:fld id="{6604005A-713E-41B4-A2BB-3028D8A925F3}" type="VALUE">
                      <a:rPr lang="en-US">
                        <a:solidFill>
                          <a:srgbClr val="F38D24"/>
                        </a:solidFill>
                      </a:rPr>
                      <a:pPr/>
                      <a:t>[VALEUR]</a:t>
                    </a:fld>
                    <a:endParaRPr lang="en-US" baseline="0" dirty="0">
                      <a:solidFill>
                        <a:srgbClr val="F38D24"/>
                      </a:solidFill>
                    </a:endParaRPr>
                  </a:p>
                  <a:p>
                    <a:fld id="{674AE824-4799-47AE-8091-8CA88C6C1338}" type="PERCENTAGE">
                      <a:rPr lang="en-US">
                        <a:solidFill>
                          <a:srgbClr val="F38D24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1F-4EE6-9D27-18D563701DBB}"/>
                </c:ext>
              </c:extLst>
            </c:dLbl>
            <c:dLbl>
              <c:idx val="1"/>
              <c:layout>
                <c:manualLayout>
                  <c:x val="2.7499322409822044E-2"/>
                  <c:y val="1.2605672514785874E-2"/>
                </c:manualLayout>
              </c:layout>
              <c:tx>
                <c:rich>
                  <a:bodyPr/>
                  <a:lstStyle/>
                  <a:p>
                    <a:fld id="{31A980A5-9C93-4577-9B27-44D71E628885}" type="CATEGORYNAME">
                      <a:rPr lang="en-US">
                        <a:solidFill>
                          <a:srgbClr val="CB5C68"/>
                        </a:solidFill>
                      </a:rPr>
                      <a:pPr/>
                      <a:t>[NOM DE CATÉGORIE]</a:t>
                    </a:fld>
                    <a:endParaRPr lang="en-US" baseline="0" dirty="0">
                      <a:solidFill>
                        <a:srgbClr val="CB5C68"/>
                      </a:solidFill>
                    </a:endParaRPr>
                  </a:p>
                  <a:p>
                    <a:fld id="{0E2EF614-275D-4898-8788-0F51B73E3980}" type="VALUE">
                      <a:rPr lang="en-US">
                        <a:solidFill>
                          <a:srgbClr val="CB5C68"/>
                        </a:solidFill>
                      </a:rPr>
                      <a:pPr/>
                      <a:t>[VALEUR]</a:t>
                    </a:fld>
                    <a:endParaRPr lang="en-US" baseline="0" dirty="0">
                      <a:solidFill>
                        <a:srgbClr val="CB5C68"/>
                      </a:solidFill>
                    </a:endParaRPr>
                  </a:p>
                  <a:p>
                    <a:fld id="{4B430B75-29BA-4096-9EA9-51C78F39AA64}" type="PERCENTAGE">
                      <a:rPr lang="en-US">
                        <a:solidFill>
                          <a:srgbClr val="CB5C68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1F-4EE6-9D27-18D563701DBB}"/>
                </c:ext>
              </c:extLst>
            </c:dLbl>
            <c:dLbl>
              <c:idx val="2"/>
              <c:layout>
                <c:manualLayout>
                  <c:x val="4.1728519077562955E-2"/>
                  <c:y val="0"/>
                </c:manualLayout>
              </c:layout>
              <c:tx>
                <c:rich>
                  <a:bodyPr/>
                  <a:lstStyle/>
                  <a:p>
                    <a:fld id="{0D35A032-4B5D-403D-97D2-C61304AC598B}" type="CATEGORYNAME">
                      <a:rPr lang="fr-FR">
                        <a:solidFill>
                          <a:srgbClr val="4293C3"/>
                        </a:solidFill>
                      </a:rPr>
                      <a:pPr/>
                      <a:t>[NOM DE CATÉGORIE]</a:t>
                    </a:fld>
                    <a:endParaRPr lang="fr-FR" baseline="0" dirty="0">
                      <a:solidFill>
                        <a:srgbClr val="4293C3"/>
                      </a:solidFill>
                    </a:endParaRPr>
                  </a:p>
                  <a:p>
                    <a:fld id="{7DFA8F4D-DC7B-47AB-BACF-930FEF850D52}" type="VALUE">
                      <a:rPr lang="fr-FR">
                        <a:solidFill>
                          <a:srgbClr val="4293C3"/>
                        </a:solidFill>
                      </a:rPr>
                      <a:pPr/>
                      <a:t>[VALEUR]</a:t>
                    </a:fld>
                    <a:endParaRPr lang="fr-FR" baseline="0" dirty="0">
                      <a:solidFill>
                        <a:srgbClr val="4293C3"/>
                      </a:solidFill>
                    </a:endParaRPr>
                  </a:p>
                  <a:p>
                    <a:fld id="{D5B44917-89A0-4939-BDD2-0A2856E0B9E2}" type="PERCENTAGE">
                      <a:rPr lang="fr-FR">
                        <a:solidFill>
                          <a:srgbClr val="4293C3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1F-4EE6-9D27-18D563701DBB}"/>
                </c:ext>
              </c:extLst>
            </c:dLbl>
            <c:dLbl>
              <c:idx val="3"/>
              <c:layout>
                <c:manualLayout>
                  <c:x val="-1.6205802431652136E-2"/>
                  <c:y val="2.7231552783982909E-2"/>
                </c:manualLayout>
              </c:layout>
              <c:tx>
                <c:rich>
                  <a:bodyPr/>
                  <a:lstStyle/>
                  <a:p>
                    <a:fld id="{C0F89A1F-EE9D-41A9-B8E2-D5A65D30B5B4}" type="CATEGORYNAME">
                      <a:rPr lang="en-US">
                        <a:solidFill>
                          <a:srgbClr val="82B676"/>
                        </a:solidFill>
                      </a:rPr>
                      <a:pPr/>
                      <a:t>[NOM DE CATÉGORIE]</a:t>
                    </a:fld>
                    <a:endParaRPr lang="en-US" baseline="0" dirty="0">
                      <a:solidFill>
                        <a:srgbClr val="82B676"/>
                      </a:solidFill>
                    </a:endParaRPr>
                  </a:p>
                  <a:p>
                    <a:fld id="{F39F0FF7-5AA7-4C84-8CCB-29DA167C182B}" type="VALUE">
                      <a:rPr lang="en-US">
                        <a:solidFill>
                          <a:srgbClr val="82B676"/>
                        </a:solidFill>
                      </a:rPr>
                      <a:pPr/>
                      <a:t>[VALEUR]</a:t>
                    </a:fld>
                    <a:endParaRPr lang="en-US" baseline="0" dirty="0">
                      <a:solidFill>
                        <a:srgbClr val="82B676"/>
                      </a:solidFill>
                    </a:endParaRPr>
                  </a:p>
                  <a:p>
                    <a:fld id="{701B36B3-A151-44AD-BB9F-DD298676A72C}" type="PERCENTAGE">
                      <a:rPr lang="en-US">
                        <a:solidFill>
                          <a:srgbClr val="82B676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1F-4EE6-9D27-18D563701DBB}"/>
                </c:ext>
              </c:extLst>
            </c:dLbl>
            <c:dLbl>
              <c:idx val="4"/>
              <c:layout>
                <c:manualLayout>
                  <c:x val="-1.9126764608390991E-2"/>
                  <c:y val="4.8818218201738824E-2"/>
                </c:manualLayout>
              </c:layout>
              <c:tx>
                <c:rich>
                  <a:bodyPr/>
                  <a:lstStyle/>
                  <a:p>
                    <a:fld id="{6920EC40-90FF-4A86-BAC2-C3E259232DA6}" type="CATEGORYNAME">
                      <a:rPr lang="en-US">
                        <a:solidFill>
                          <a:srgbClr val="9780AF"/>
                        </a:solidFill>
                      </a:rPr>
                      <a:pPr/>
                      <a:t>[NOM DE CATÉGORIE]</a:t>
                    </a:fld>
                    <a:endParaRPr lang="en-US" baseline="0" dirty="0">
                      <a:solidFill>
                        <a:srgbClr val="9780AF"/>
                      </a:solidFill>
                    </a:endParaRPr>
                  </a:p>
                  <a:p>
                    <a:fld id="{E1AF8A1B-91E1-477E-B5F7-257AE0F17DE9}" type="VALUE">
                      <a:rPr lang="en-US">
                        <a:solidFill>
                          <a:srgbClr val="9780AF"/>
                        </a:solidFill>
                      </a:rPr>
                      <a:pPr/>
                      <a:t>[VALEUR]</a:t>
                    </a:fld>
                    <a:endParaRPr lang="en-US" baseline="0" dirty="0">
                      <a:solidFill>
                        <a:srgbClr val="9780AF"/>
                      </a:solidFill>
                    </a:endParaRPr>
                  </a:p>
                  <a:p>
                    <a:fld id="{8423D70A-0526-4B20-833A-72614B288A9B}" type="PERCENTAGE">
                      <a:rPr lang="en-US">
                        <a:solidFill>
                          <a:srgbClr val="9780AF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1F-4EE6-9D27-18D563701DBB}"/>
                </c:ext>
              </c:extLst>
            </c:dLbl>
            <c:dLbl>
              <c:idx val="5"/>
              <c:layout>
                <c:manualLayout>
                  <c:x val="-1.6599809788645729E-2"/>
                  <c:y val="6.6163885474883931E-3"/>
                </c:manualLayout>
              </c:layout>
              <c:tx>
                <c:rich>
                  <a:bodyPr/>
                  <a:lstStyle/>
                  <a:p>
                    <a:fld id="{1244F1F2-97FB-4813-BA90-C05D53BD5409}" type="CATEGORYNAME">
                      <a:rPr lang="en-US">
                        <a:solidFill>
                          <a:srgbClr val="C7A36A"/>
                        </a:solidFill>
                      </a:rPr>
                      <a:pPr/>
                      <a:t>[NOM DE CATÉGORIE]</a:t>
                    </a:fld>
                    <a:endParaRPr lang="en-US" baseline="0" dirty="0">
                      <a:solidFill>
                        <a:srgbClr val="C7A36A"/>
                      </a:solidFill>
                    </a:endParaRPr>
                  </a:p>
                  <a:p>
                    <a:fld id="{D9AA9BB2-966F-4A28-B228-F21BDA82E6C4}" type="VALUE">
                      <a:rPr lang="en-US">
                        <a:solidFill>
                          <a:srgbClr val="C7A36A"/>
                        </a:solidFill>
                      </a:rPr>
                      <a:pPr/>
                      <a:t>[VALEUR]</a:t>
                    </a:fld>
                    <a:endParaRPr lang="en-US" baseline="0" dirty="0">
                      <a:solidFill>
                        <a:srgbClr val="C7A36A"/>
                      </a:solidFill>
                    </a:endParaRPr>
                  </a:p>
                  <a:p>
                    <a:fld id="{AEE59389-CC45-475B-84B9-AC9DD3A6C594}" type="PERCENTAGE">
                      <a:rPr lang="en-US">
                        <a:solidFill>
                          <a:srgbClr val="C7A36A"/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1F-4EE6-9D27-18D563701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Exceptionnels</c:v>
                </c:pt>
                <c:pt idx="1">
                  <c:v>Licences</c:v>
                </c:pt>
                <c:pt idx="2">
                  <c:v>Participations licenciés</c:v>
                </c:pt>
                <c:pt idx="3">
                  <c:v>PFR</c:v>
                </c:pt>
                <c:pt idx="4">
                  <c:v>Subventions</c:v>
                </c:pt>
                <c:pt idx="5">
                  <c:v>Divers</c:v>
                </c:pt>
              </c:strCache>
            </c:strRef>
          </c:cat>
          <c:val>
            <c:numRef>
              <c:f>Feuil1!$B$2:$B$7</c:f>
              <c:numCache>
                <c:formatCode>_("€"* #,##0_);_("€"* \(#,##0\);_("€"* "-"_);_(@_)</c:formatCode>
                <c:ptCount val="6"/>
                <c:pt idx="0">
                  <c:v>6298</c:v>
                </c:pt>
                <c:pt idx="1">
                  <c:v>111410</c:v>
                </c:pt>
                <c:pt idx="2">
                  <c:v>26292</c:v>
                </c:pt>
                <c:pt idx="3">
                  <c:v>9000</c:v>
                </c:pt>
                <c:pt idx="4">
                  <c:v>94253</c:v>
                </c:pt>
                <c:pt idx="5">
                  <c:v>8969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1F-4EE6-9D27-18D563701D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04810336207974"/>
          <c:y val="0.21076536232545559"/>
          <c:w val="0.45027485534964168"/>
          <c:h val="0.594583358596300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7-4884-AB16-D33975CF59C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7-4884-AB16-D33975CF59C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7-4884-AB16-D33975CF59C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87-4884-AB16-D33975CF59C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87-4884-AB16-D33975CF59C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87-4884-AB16-D33975CF59CE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87-4884-AB16-D33975CF59CE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87-4884-AB16-D33975CF59CE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187-4884-AB16-D33975CF59CE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187-4884-AB16-D33975CF59CE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187-4884-AB16-D33975CF59CE}"/>
              </c:ext>
            </c:extLst>
          </c:dPt>
          <c:dLbls>
            <c:dLbl>
              <c:idx val="0"/>
              <c:layout>
                <c:manualLayout>
                  <c:x val="-2.8570743153508722E-2"/>
                  <c:y val="-9.150735101264193E-2"/>
                </c:manualLayout>
              </c:layout>
              <c:tx>
                <c:rich>
                  <a:bodyPr/>
                  <a:lstStyle/>
                  <a:p>
                    <a:fld id="{33F2B183-2DA0-4796-84A7-3EA0BC9B6248}" type="CATEGORYNAME">
                      <a:rPr lang="en-US">
                        <a:solidFill>
                          <a:srgbClr val="92D050"/>
                        </a:solidFill>
                      </a:rPr>
                      <a:pPr/>
                      <a:t>[NOM DE CATÉGORIE]</a:t>
                    </a:fld>
                    <a:endParaRPr lang="en-US" dirty="0">
                      <a:solidFill>
                        <a:srgbClr val="92D05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92D050"/>
                        </a:solidFill>
                      </a:rPr>
                      <a:t> </a:t>
                    </a:r>
                    <a:fld id="{A25365E0-5A7B-47FC-B1A1-DF9E35BC4F2D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[VALEUR]</a:t>
                    </a:fld>
                    <a:endParaRPr lang="en-US" dirty="0">
                      <a:solidFill>
                        <a:srgbClr val="92D05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92D050"/>
                        </a:solidFill>
                      </a:rPr>
                      <a:t> </a:t>
                    </a:r>
                    <a:fld id="{79A16B4F-2E95-487E-BD30-2D7B89DEAA3C}" type="PERCENTAGE">
                      <a:rPr lang="en-US">
                        <a:solidFill>
                          <a:srgbClr val="92D050"/>
                        </a:solidFill>
                      </a:rPr>
                      <a:pPr/>
                      <a:t>[POURCENTAGE]</a:t>
                    </a:fld>
                    <a:endParaRPr lang="en-US" dirty="0">
                      <a:solidFill>
                        <a:srgbClr val="92D05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87-4884-AB16-D33975CF59CE}"/>
                </c:ext>
              </c:extLst>
            </c:dLbl>
            <c:dLbl>
              <c:idx val="1"/>
              <c:layout>
                <c:manualLayout>
                  <c:x val="3.5920984358892044E-2"/>
                  <c:y val="-1.8006080824692263E-2"/>
                </c:manualLayout>
              </c:layout>
              <c:tx>
                <c:rich>
                  <a:bodyPr/>
                  <a:lstStyle/>
                  <a:p>
                    <a:fld id="{521D52AB-0F3D-4DA2-90B1-1625FC554D03}" type="CATEGORYNAME">
                      <a:rPr lang="fr-F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[NOM DE CATÉGORIE]</a:t>
                    </a:fld>
                    <a:endParaRPr lang="fr-FR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r>
                      <a:rPr lang="fr-FR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 </a:t>
                    </a:r>
                    <a:fld id="{3FB6ECE3-02E8-4F16-97D6-28F6D0842149}" type="VALUE">
                      <a:rPr lang="fr-F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r>
                      <a:rPr lang="fr-FR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 </a:t>
                    </a:r>
                    <a:fld id="{43896A88-7119-44D7-89DC-F9C10C17ADAF}" type="PERCENTAGE">
                      <a:rPr lang="fr-F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/>
                      <a:t>[POURCENTAGE]</a:t>
                    </a:fld>
                    <a:endParaRPr lang="fr-FR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87-4884-AB16-D33975CF59CE}"/>
                </c:ext>
              </c:extLst>
            </c:dLbl>
            <c:dLbl>
              <c:idx val="2"/>
              <c:layout>
                <c:manualLayout>
                  <c:x val="0.14502359080114993"/>
                  <c:y val="1.2691551033434795E-2"/>
                </c:manualLayout>
              </c:layout>
              <c:tx>
                <c:rich>
                  <a:bodyPr/>
                  <a:lstStyle/>
                  <a:p>
                    <a:fld id="{D1E5E84C-679D-436B-9AB0-CDA0B302290F}" type="CATEGORYNAME">
                      <a:rPr lang="fr-FR">
                        <a:solidFill>
                          <a:schemeClr val="accent3"/>
                        </a:solidFill>
                      </a:rPr>
                      <a:pPr/>
                      <a:t>[NOM DE CATÉGORIE]</a:t>
                    </a:fld>
                    <a:endParaRPr lang="fr-FR" baseline="0">
                      <a:solidFill>
                        <a:schemeClr val="accent3"/>
                      </a:solidFill>
                    </a:endParaRPr>
                  </a:p>
                  <a:p>
                    <a:r>
                      <a:rPr lang="fr-FR" baseline="0">
                        <a:solidFill>
                          <a:schemeClr val="accent3"/>
                        </a:solidFill>
                      </a:rPr>
                      <a:t> </a:t>
                    </a:r>
                    <a:fld id="{283D7053-4983-423F-8D9B-DF3FF3017795}" type="VALUE">
                      <a:rPr lang="fr-FR" baseline="0">
                        <a:solidFill>
                          <a:schemeClr val="accent3"/>
                        </a:solidFill>
                      </a:rPr>
                      <a:pPr/>
                      <a:t>[VALEUR]</a:t>
                    </a:fld>
                    <a:r>
                      <a:rPr lang="fr-FR" baseline="0">
                        <a:solidFill>
                          <a:schemeClr val="accent3"/>
                        </a:solidFill>
                      </a:rPr>
                      <a:t>   </a:t>
                    </a:r>
                    <a:fld id="{8F6492DC-BF0C-464D-9711-F6C2139BD150}" type="PERCENTAGE">
                      <a:rPr lang="fr-FR" baseline="0">
                        <a:solidFill>
                          <a:schemeClr val="accent3"/>
                        </a:solidFill>
                      </a:rPr>
                      <a:pPr/>
                      <a:t>[POURCENTAGE]</a:t>
                    </a:fld>
                    <a:endParaRPr lang="fr-FR" baseline="0">
                      <a:solidFill>
                        <a:schemeClr val="accent3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187-4884-AB16-D33975CF59CE}"/>
                </c:ext>
              </c:extLst>
            </c:dLbl>
            <c:dLbl>
              <c:idx val="3"/>
              <c:layout>
                <c:manualLayout>
                  <c:x val="-4.9761709485356418E-3"/>
                  <c:y val="3.046577645645834E-2"/>
                </c:manualLayout>
              </c:layout>
              <c:tx>
                <c:rich>
                  <a:bodyPr/>
                  <a:lstStyle/>
                  <a:p>
                    <a:fld id="{1F1A6B7D-FE93-4F9F-AEF6-1FE96C97C7A5}" type="CATEGORYNAME">
                      <a:rPr lang="fr-FR">
                        <a:solidFill>
                          <a:srgbClr val="9966FF"/>
                        </a:solidFill>
                      </a:rPr>
                      <a:pPr/>
                      <a:t>[NOM DE CATÉGORIE]</a:t>
                    </a:fld>
                    <a:endParaRPr lang="fr-FR" dirty="0">
                      <a:solidFill>
                        <a:srgbClr val="9966FF"/>
                      </a:solidFill>
                    </a:endParaRPr>
                  </a:p>
                  <a:p>
                    <a:fld id="{5E172E96-97EE-4BA6-A3B2-4F82B6BCE9D2}" type="VALUE">
                      <a:rPr lang="fr-FR">
                        <a:solidFill>
                          <a:srgbClr val="9966FF"/>
                        </a:solidFill>
                      </a:rPr>
                      <a:pPr/>
                      <a:t>[VALEUR]</a:t>
                    </a:fld>
                    <a:r>
                      <a:rPr lang="fr-FR" dirty="0">
                        <a:solidFill>
                          <a:srgbClr val="9966FF"/>
                        </a:solidFill>
                      </a:rPr>
                      <a:t>   </a:t>
                    </a:r>
                    <a:fld id="{ECAAA6C4-04D9-4E2F-8EDF-9D19F5D04194}" type="PERCENTAGE">
                      <a:rPr lang="fr-FR">
                        <a:solidFill>
                          <a:srgbClr val="9966FF"/>
                        </a:solidFill>
                      </a:rPr>
                      <a:pPr/>
                      <a:t>[POURCENTAGE]</a:t>
                    </a:fld>
                    <a:endParaRPr lang="fr-FR" dirty="0">
                      <a:solidFill>
                        <a:srgbClr val="9966FF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187-4884-AB16-D33975CF59CE}"/>
                </c:ext>
              </c:extLst>
            </c:dLbl>
            <c:dLbl>
              <c:idx val="4"/>
              <c:layout>
                <c:manualLayout>
                  <c:x val="-9.4915733854948656E-2"/>
                  <c:y val="5.1723626994610486E-2"/>
                </c:manualLayout>
              </c:layout>
              <c:tx>
                <c:rich>
                  <a:bodyPr/>
                  <a:lstStyle/>
                  <a:p>
                    <a:fld id="{3F940824-7E5D-48B1-88C5-5A41D00E783B}" type="CATEGORYNAME">
                      <a:rPr lang="en-US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[NOM DE CATÉGORIE]</a:t>
                    </a:fld>
                    <a:endParaRPr lang="en-US" baseline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  <a:p>
                    <a:r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 </a:t>
                    </a:r>
                    <a:fld id="{8AA7FAA3-3009-4CF1-9BAF-4D8B0C452D19}" type="VALU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[VALEUR]</a:t>
                    </a:fld>
                    <a:endParaRPr lang="en-US" baseline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  <a:p>
                    <a:fld id="{5F91547D-DD90-4874-9720-70785F20AB4E}" type="PERCENTAGE">
                      <a:rPr lang="en-US" baseline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187-4884-AB16-D33975CF59CE}"/>
                </c:ext>
              </c:extLst>
            </c:dLbl>
            <c:dLbl>
              <c:idx val="5"/>
              <c:layout>
                <c:manualLayout>
                  <c:x val="-9.1534615161882923E-2"/>
                  <c:y val="1.72631792644285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483AFF-4095-4A7E-BF37-33CC77B6411B}" type="CATEGORYNAME">
                      <a:rPr lang="en-US">
                        <a:solidFill>
                          <a:schemeClr val="accent6"/>
                        </a:solidFill>
                      </a:rPr>
                      <a:pPr>
                        <a:defRPr sz="1400" b="1"/>
                      </a:pPr>
                      <a:t>[NOM DE CATÉGORIE]</a:t>
                    </a:fld>
                    <a:endParaRPr lang="en-US" baseline="0" dirty="0">
                      <a:solidFill>
                        <a:schemeClr val="accent6"/>
                      </a:solidFill>
                    </a:endParaRPr>
                  </a:p>
                  <a:p>
                    <a:pPr>
                      <a:defRPr sz="1400" b="1"/>
                    </a:pPr>
                    <a:fld id="{C27DF248-C5D6-4FAC-9341-F9166694E0AE}" type="VALUE">
                      <a:rPr lang="en-US" baseline="0" smtClean="0">
                        <a:solidFill>
                          <a:schemeClr val="accent6"/>
                        </a:solidFill>
                      </a:rPr>
                      <a:pPr>
                        <a:defRPr sz="1400" b="1"/>
                      </a:pPr>
                      <a:t>[VALEUR]</a:t>
                    </a:fld>
                    <a:r>
                      <a:rPr lang="en-US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 </a:t>
                    </a:r>
                    <a:fld id="{E003682F-82C5-4DA9-A306-0FE318E30EE1}" type="PERCENTAGE">
                      <a:rPr lang="en-US" baseline="0" smtClean="0">
                        <a:solidFill>
                          <a:schemeClr val="accent6"/>
                        </a:solidFill>
                      </a:rPr>
                      <a:pPr>
                        <a:defRPr sz="1400" b="1"/>
                      </a:pPr>
                      <a:t>[POURCENTAGE]</a:t>
                    </a:fld>
                    <a:endParaRPr lang="en-US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8562226835853"/>
                      <c:h val="9.369960889519876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187-4884-AB16-D33975CF59CE}"/>
                </c:ext>
              </c:extLst>
            </c:dLbl>
            <c:dLbl>
              <c:idx val="6"/>
              <c:layout>
                <c:manualLayout>
                  <c:x val="-1.8749531308586462E-2"/>
                  <c:y val="-3.1807117576727592E-2"/>
                </c:manualLayout>
              </c:layout>
              <c:tx>
                <c:rich>
                  <a:bodyPr/>
                  <a:lstStyle/>
                  <a:p>
                    <a:fld id="{6406B415-BF13-4BDD-B398-E11CF525A839}" type="CATEGORYNAME">
                      <a:rPr lang="en-US">
                        <a:solidFill>
                          <a:sysClr val="windowText" lastClr="000000"/>
                        </a:solidFill>
                      </a:rPr>
                      <a:pPr/>
                      <a:t>[NOM DE CATÉGORIE]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  </a:t>
                    </a:r>
                    <a:fld id="{9B3069AB-83F4-41B6-927E-807A4E077A61}" type="VALU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[VALEUR]</a:t>
                    </a:fld>
                    <a:r>
                      <a:rPr lang="en-US" baseline="0">
                        <a:solidFill>
                          <a:sysClr val="windowText" lastClr="000000"/>
                        </a:solidFill>
                      </a:rPr>
                      <a:t>; </a:t>
                    </a:r>
                    <a:fld id="{22B59E31-C81A-4F32-BB41-3083635AEF11}" type="PERCENTAGE">
                      <a:rPr lang="en-US" baseline="0">
                        <a:solidFill>
                          <a:sysClr val="windowText" lastClr="000000"/>
                        </a:solidFill>
                      </a:rPr>
                      <a:pPr/>
                      <a:t>[POURCENTAGE]</a:t>
                    </a:fld>
                    <a:endParaRPr lang="en-US" baseline="0">
                      <a:solidFill>
                        <a:sysClr val="windowText" lastClr="0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187-4884-AB16-D33975CF59CE}"/>
                </c:ext>
              </c:extLst>
            </c:dLbl>
            <c:dLbl>
              <c:idx val="7"/>
              <c:layout>
                <c:manualLayout>
                  <c:x val="-6.8128219656249281E-2"/>
                  <c:y val="-9.5599781455460303E-2"/>
                </c:manualLayout>
              </c:layout>
              <c:tx>
                <c:rich>
                  <a:bodyPr/>
                  <a:lstStyle/>
                  <a:p>
                    <a:fld id="{8595285C-EE0C-4551-A97C-71296ED388F7}" type="CATEGORYNAME"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[NOM DE CATÉGORIE]</a:t>
                    </a:fld>
                    <a:r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; </a:t>
                    </a:r>
                    <a:fld id="{A707989C-5B95-44AF-B69D-1933C2960D73}" type="VALUE"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[VALEUR]</a:t>
                    </a:fld>
                    <a:r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; </a:t>
                    </a:r>
                    <a:fld id="{90659CB2-9DE9-4355-94CE-BCB254872CB1}" type="PERCENTAGE"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/>
                      <a:t>[POURCENTAGE]</a:t>
                    </a:fld>
                    <a:endParaRPr lang="en-US" baseline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187-4884-AB16-D33975CF59CE}"/>
                </c:ext>
              </c:extLst>
            </c:dLbl>
            <c:dLbl>
              <c:idx val="8"/>
              <c:layout>
                <c:manualLayout>
                  <c:x val="-3.0313215537385075E-2"/>
                  <c:y val="-2.0830707687821973E-2"/>
                </c:manualLayout>
              </c:layout>
              <c:tx>
                <c:rich>
                  <a:bodyPr/>
                  <a:lstStyle/>
                  <a:p>
                    <a:fld id="{9AE1AA73-59F4-4BCB-BAD1-4E9591AE52C4}" type="CATEGORYNAME">
                      <a:rPr lang="fr-FR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[NOM DE CATÉGORIE]</a:t>
                    </a:fld>
                    <a:endParaRPr lang="fr-FR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  <a:p>
                    <a:r>
                      <a:rPr lang="fr-FR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</a:t>
                    </a:r>
                    <a:fld id="{2743379D-0190-4324-896A-63CB0DEF9FE1}" type="VALUE">
                      <a:rPr lang="fr-FR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[VALEUR]</a:t>
                    </a:fld>
                    <a:endParaRPr lang="fr-FR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  <a:p>
                    <a:fld id="{1A0119C1-E21B-4C21-A954-F53082B371D6}" type="PERCENTAGE">
                      <a:rPr lang="fr-FR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187-4884-AB16-D33975CF59CE}"/>
                </c:ext>
              </c:extLst>
            </c:dLbl>
            <c:dLbl>
              <c:idx val="9"/>
              <c:layout>
                <c:manualLayout>
                  <c:x val="1.0068116485439284E-2"/>
                  <c:y val="3.9303390161529129E-3"/>
                </c:manualLayout>
              </c:layout>
              <c:tx>
                <c:rich>
                  <a:bodyPr/>
                  <a:lstStyle/>
                  <a:p>
                    <a:fld id="{3440A365-BD71-4882-BB5D-4F0A5F296ADF}" type="CATEGORYNAME">
                      <a:rPr lang="en-US">
                        <a:solidFill>
                          <a:srgbClr val="7030A0"/>
                        </a:solidFill>
                      </a:rPr>
                      <a:pPr/>
                      <a:t>[NOM DE CATÉGORIE]</a:t>
                    </a:fld>
                    <a:endParaRPr lang="en-US" dirty="0">
                      <a:solidFill>
                        <a:srgbClr val="7030A0"/>
                      </a:solidFill>
                    </a:endParaRPr>
                  </a:p>
                  <a:p>
                    <a:fld id="{FDE04C60-D50D-44FB-8FFE-EDCC8CE23AE7}" type="VALUE">
                      <a:rPr lang="en-US">
                        <a:solidFill>
                          <a:srgbClr val="7030A0"/>
                        </a:solidFill>
                      </a:rPr>
                      <a:pPr/>
                      <a:t>[VALEUR]</a:t>
                    </a:fld>
                    <a:endParaRPr lang="en-US" dirty="0">
                      <a:solidFill>
                        <a:srgbClr val="7030A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 </a:t>
                    </a:r>
                    <a:fld id="{A050D51B-7824-4F6B-9A8A-4B38C90E7BE8}" type="PERCENTAGE">
                      <a:rPr lang="en-US">
                        <a:solidFill>
                          <a:srgbClr val="7030A0"/>
                        </a:solidFill>
                      </a:rPr>
                      <a:pPr/>
                      <a:t>[POURCENTAGE]</a:t>
                    </a:fld>
                    <a:endParaRPr lang="en-US" dirty="0">
                      <a:solidFill>
                        <a:srgbClr val="7030A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7187-4884-AB16-D33975CF59CE}"/>
                </c:ext>
              </c:extLst>
            </c:dLbl>
            <c:dLbl>
              <c:idx val="10"/>
              <c:layout>
                <c:manualLayout>
                  <c:x val="7.1962303783228695E-2"/>
                  <c:y val="-3.3633071347843504E-2"/>
                </c:manualLayout>
              </c:layout>
              <c:tx>
                <c:rich>
                  <a:bodyPr/>
                  <a:lstStyle/>
                  <a:p>
                    <a:fld id="{C46E73A8-BA09-4215-AE9B-C2E11D2D54F4}" type="CATEGORYNAME">
                      <a:rPr lang="en-US">
                        <a:solidFill>
                          <a:srgbClr val="C00000"/>
                        </a:solidFill>
                      </a:rPr>
                      <a:pPr/>
                      <a:t>[NOM DE CATÉGORIE]</a:t>
                    </a:fld>
                    <a:endParaRPr lang="en-US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  <a:fld id="{3EFF37B6-EB72-4C9B-894A-2618E5F46A3F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[VALEUR]</a:t>
                    </a:fld>
                    <a:endParaRPr lang="en-US" dirty="0">
                      <a:solidFill>
                        <a:srgbClr val="C00000"/>
                      </a:solidFill>
                    </a:endParaRPr>
                  </a:p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 </a:t>
                    </a:r>
                    <a:fld id="{8FBDE691-886D-421B-8A82-031C03A0446D}" type="PERCENTAGE">
                      <a:rPr lang="en-US">
                        <a:solidFill>
                          <a:srgbClr val="C00000"/>
                        </a:solidFill>
                      </a:rPr>
                      <a:pPr/>
                      <a:t>[POURCENTAGE]</a:t>
                    </a:fld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7187-4884-AB16-D33975CF5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Feuil1!$A$2:$A$12</c:f>
              <c:strCache>
                <c:ptCount val="11"/>
                <c:pt idx="0">
                  <c:v>Rémunérations</c:v>
                </c:pt>
                <c:pt idx="1">
                  <c:v>Aides aux ATE</c:v>
                </c:pt>
                <c:pt idx="2">
                  <c:v>Aides aux clubs</c:v>
                </c:pt>
                <c:pt idx="3">
                  <c:v>Aides aux tireurs HN</c:v>
                </c:pt>
                <c:pt idx="4">
                  <c:v>Amortissements</c:v>
                </c:pt>
                <c:pt idx="5">
                  <c:v>Déplacements</c:v>
                </c:pt>
                <c:pt idx="6">
                  <c:v>Exceptionnels</c:v>
                </c:pt>
                <c:pt idx="7">
                  <c:v>Gestion</c:v>
                </c:pt>
                <c:pt idx="8">
                  <c:v>Organisations CRENA</c:v>
                </c:pt>
                <c:pt idx="9">
                  <c:v>PFR</c:v>
                </c:pt>
                <c:pt idx="10">
                  <c:v>Prestataires</c:v>
                </c:pt>
              </c:strCache>
            </c:strRef>
          </c:cat>
          <c:val>
            <c:numRef>
              <c:f>Feuil1!$B$2:$B$12</c:f>
              <c:numCache>
                <c:formatCode>#\ ##0\ "€"</c:formatCode>
                <c:ptCount val="11"/>
                <c:pt idx="0">
                  <c:v>96011</c:v>
                </c:pt>
                <c:pt idx="1">
                  <c:v>38800</c:v>
                </c:pt>
                <c:pt idx="2">
                  <c:v>19371</c:v>
                </c:pt>
                <c:pt idx="3">
                  <c:v>5700</c:v>
                </c:pt>
                <c:pt idx="4">
                  <c:v>15232</c:v>
                </c:pt>
                <c:pt idx="5">
                  <c:v>10563</c:v>
                </c:pt>
                <c:pt idx="6">
                  <c:v>388</c:v>
                </c:pt>
                <c:pt idx="7">
                  <c:v>11962</c:v>
                </c:pt>
                <c:pt idx="8">
                  <c:v>40963</c:v>
                </c:pt>
                <c:pt idx="9">
                  <c:v>5420</c:v>
                </c:pt>
                <c:pt idx="10">
                  <c:v>25348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187-4884-AB16-D33975CF59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Feuil1!$B$9</c:f>
              <c:strCache>
                <c:ptCount val="1"/>
                <c:pt idx="0">
                  <c:v>immobilisations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9B15C5-6370-43E6-A387-B907BD0FD972}" type="CELLREF">
                      <a:rPr lang="en-US"/>
                      <a:pPr>
                        <a:defRPr/>
                      </a:pPr>
                      <a:t>[REFCELL]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490610328638499"/>
                      <c:h val="9.9473935915829745E-2"/>
                    </c:manualLayout>
                  </c15:layout>
                  <c15:dlblFieldTable>
                    <c15:dlblFTEntry>
                      <c15:txfldGUID>{D29B15C5-6370-43E6-A387-B907BD0FD972}</c15:txfldGUID>
                      <c15:f>Feuil1!$B$11:$B$12</c15:f>
                      <c15:dlblFieldTableCache>
                        <c:ptCount val="2"/>
                        <c:pt idx="0">
                          <c:v>Disponibilités</c:v>
                        </c:pt>
                        <c:pt idx="1">
                          <c:v>182 207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252-4C25-B9EB-A21E09B9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(Feuil1!$A$10,Feuil1!$A$12)</c:f>
              <c:strCache>
                <c:ptCount val="2"/>
                <c:pt idx="0">
                  <c:v>actif</c:v>
                </c:pt>
                <c:pt idx="1">
                  <c:v>Passif</c:v>
                </c:pt>
              </c:strCache>
              <c:extLst/>
            </c:strRef>
          </c:cat>
          <c:val>
            <c:numRef>
              <c:f>(Feuil1!$B$10,Feuil1!$B$12)</c:f>
              <c:numCache>
                <c:formatCode>#,##0</c:formatCode>
                <c:ptCount val="2"/>
                <c:pt idx="0">
                  <c:v>11670</c:v>
                </c:pt>
                <c:pt idx="1">
                  <c:v>182207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252-4C25-B9EB-A21E09B9CA9E}"/>
            </c:ext>
          </c:extLst>
        </c:ser>
        <c:ser>
          <c:idx val="1"/>
          <c:order val="1"/>
          <c:tx>
            <c:strRef>
              <c:f>Feuil1!$C$9</c:f>
              <c:strCache>
                <c:ptCount val="1"/>
                <c:pt idx="0">
                  <c:v>créances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66989E-3AC7-4100-BCC7-CDD82AFE8885}" type="CELLREF">
                      <a:rPr lang="en-US"/>
                      <a:pPr/>
                      <a:t>[REFCELL]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{0F66989E-3AC7-4100-BCC7-CDD82AFE8885}</c15:txfldGUID>
                      <c15:f>Feuil1!$C$9:$C$10</c15:f>
                      <c15:dlblFieldTableCache>
                        <c:ptCount val="2"/>
                        <c:pt idx="0">
                          <c:v>créances</c:v>
                        </c:pt>
                        <c:pt idx="1">
                          <c:v>9 627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2-B252-4C25-B9EB-A21E09B9CA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30C5238-FC01-42E8-BBD3-D50C535E7379}" type="CELLREF">
                      <a:rPr lang="en-US"/>
                      <a:pPr/>
                      <a:t>[REFCELL]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57051495323647"/>
                      <c:h val="5.7149689143950265E-2"/>
                    </c:manualLayout>
                  </c15:layout>
                  <c15:dlblFieldTable>
                    <c15:dlblFTEntry>
                      <c15:txfldGUID>{330C5238-FC01-42E8-BBD3-D50C535E7379}</c15:txfldGUID>
                      <c15:f>Feuil1!$C$11:$C$12</c15:f>
                      <c15:dlblFieldTableCache>
                        <c:ptCount val="2"/>
                        <c:pt idx="0">
                          <c:v>Engagements</c:v>
                        </c:pt>
                        <c:pt idx="1">
                          <c:v>10 000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B252-4C25-B9EB-A21E09B9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(Feuil1!$A$10,Feuil1!$A$12)</c:f>
              <c:strCache>
                <c:ptCount val="2"/>
                <c:pt idx="0">
                  <c:v>actif</c:v>
                </c:pt>
                <c:pt idx="1">
                  <c:v>Passif</c:v>
                </c:pt>
              </c:strCache>
              <c:extLst/>
            </c:strRef>
          </c:cat>
          <c:val>
            <c:numRef>
              <c:f>(Feuil1!$C$10,Feuil1!$C$12)</c:f>
              <c:numCache>
                <c:formatCode>#,##0</c:formatCode>
                <c:ptCount val="2"/>
                <c:pt idx="0">
                  <c:v>9627</c:v>
                </c:pt>
                <c:pt idx="1">
                  <c:v>10000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252-4C25-B9EB-A21E09B9CA9E}"/>
            </c:ext>
          </c:extLst>
        </c:ser>
        <c:ser>
          <c:idx val="2"/>
          <c:order val="2"/>
          <c:tx>
            <c:strRef>
              <c:f>Feuil1!$D$9</c:f>
              <c:strCache>
                <c:ptCount val="1"/>
                <c:pt idx="0">
                  <c:v>disponibilités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316706-E4EA-4A22-B471-DE5A54EC3165}" type="CELLREF">
                      <a:rPr lang="en-US"/>
                      <a:pPr>
                        <a:defRPr/>
                      </a:pPr>
                      <a:t>[REFCELL]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279835390946502"/>
                      <c:h val="0.11685823754789272"/>
                    </c:manualLayout>
                  </c15:layout>
                  <c15:dlblFieldTable>
                    <c15:dlblFTEntry>
                      <c15:txfldGUID>{9A316706-E4EA-4A22-B471-DE5A54EC3165}</c15:txfldGUID>
                      <c15:f>Feuil1!$D$9:$D$10</c15:f>
                      <c15:dlblFieldTableCache>
                        <c:ptCount val="2"/>
                        <c:pt idx="0">
                          <c:v>disponibilités</c:v>
                        </c:pt>
                        <c:pt idx="1">
                          <c:v>200 625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B252-4C25-B9EB-A21E09B9CA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D344E14-1719-40CD-9001-2CBF6220BE44}" type="CELLREF">
                      <a:rPr lang="en-US"/>
                      <a:pPr/>
                      <a:t>[REFCELL]</a:t>
                    </a:fld>
                    <a:endParaRPr lang="en-US" baseline="0"/>
                  </a:p>
                  <a:p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865014232375884"/>
                      <c:h val="5.4041128646580582E-2"/>
                    </c:manualLayout>
                  </c15:layout>
                  <c15:dlblFieldTable>
                    <c15:dlblFTEntry>
                      <c15:txfldGUID>{AD344E14-1719-40CD-9001-2CBF6220BE44}</c15:txfldGUID>
                      <c15:f>Feuil1!$D$11:$D$12</c15:f>
                      <c15:dlblFieldTableCache>
                        <c:ptCount val="2"/>
                        <c:pt idx="0">
                          <c:v>Dettes</c:v>
                        </c:pt>
                        <c:pt idx="1">
                          <c:v>19 494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B252-4C25-B9EB-A21E09B9C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(Feuil1!$A$10,Feuil1!$A$12)</c:f>
              <c:strCache>
                <c:ptCount val="2"/>
                <c:pt idx="0">
                  <c:v>actif</c:v>
                </c:pt>
                <c:pt idx="1">
                  <c:v>Passif</c:v>
                </c:pt>
              </c:strCache>
              <c:extLst/>
            </c:strRef>
          </c:cat>
          <c:val>
            <c:numRef>
              <c:f>(Feuil1!$D$10,Feuil1!$D$12)</c:f>
              <c:numCache>
                <c:formatCode>#,##0</c:formatCode>
                <c:ptCount val="2"/>
                <c:pt idx="0">
                  <c:v>200625</c:v>
                </c:pt>
                <c:pt idx="1">
                  <c:v>19494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B252-4C25-B9EB-A21E09B9CA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8787664"/>
        <c:axId val="608789824"/>
      </c:barChart>
      <c:catAx>
        <c:axId val="6087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8789824"/>
        <c:crosses val="autoZero"/>
        <c:auto val="1"/>
        <c:lblAlgn val="ctr"/>
        <c:lblOffset val="100"/>
        <c:noMultiLvlLbl val="0"/>
      </c:catAx>
      <c:valAx>
        <c:axId val="6087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878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Répartition des dépenses régionales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D88-4097-9356-98A392E7E3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D88-4097-9356-98A392E7E3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D88-4097-9356-98A392E7E3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D88-4097-9356-98A392E7E342}"/>
              </c:ext>
            </c:extLst>
          </c:dPt>
          <c:dLbls>
            <c:dLbl>
              <c:idx val="0"/>
              <c:layout>
                <c:manualLayout>
                  <c:x val="0"/>
                  <c:y val="-7.718283854778364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D88-4097-9356-98A392E7E342}"/>
                </c:ext>
              </c:extLst>
            </c:dLbl>
            <c:dLbl>
              <c:idx val="1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D88-4097-9356-98A392E7E342}"/>
                </c:ext>
              </c:extLst>
            </c:dLbl>
            <c:dLbl>
              <c:idx val="2"/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D88-4097-9356-98A392E7E342}"/>
                </c:ext>
              </c:extLst>
            </c:dLbl>
            <c:dLbl>
              <c:idx val="3"/>
              <c:layout>
                <c:manualLayout>
                  <c:x val="0.21137694127741447"/>
                  <c:y val="-5.2104424412104472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5353944395375003"/>
                      <c:h val="9.7724854763911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D88-4097-9356-98A392E7E34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4472C4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Feuil1!$H$99:$H$102</c:f>
              <c:strCache>
                <c:ptCount val="4"/>
                <c:pt idx="0">
                  <c:v>salaires (116 228,12€)</c:v>
                </c:pt>
                <c:pt idx="1">
                  <c:v>aides au développement (105 040 €)</c:v>
                </c:pt>
                <c:pt idx="2">
                  <c:v>vacations et stages (41 750 €)</c:v>
                </c:pt>
                <c:pt idx="3">
                  <c:v>frais de fonctionnement (13 920 €)</c:v>
                </c:pt>
              </c:strCache>
            </c:strRef>
          </c:cat>
          <c:val>
            <c:numRef>
              <c:f>Feuil1!$I$99:$I$102</c:f>
              <c:numCache>
                <c:formatCode>0%</c:formatCode>
                <c:ptCount val="4"/>
                <c:pt idx="0">
                  <c:v>0.43483027783085054</c:v>
                </c:pt>
                <c:pt idx="1">
                  <c:v>0.39297351091416211</c:v>
                </c:pt>
                <c:pt idx="2">
                  <c:v>0.15619425057755396</c:v>
                </c:pt>
                <c:pt idx="3">
                  <c:v>5.2077220791366494E-2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88-4097-9356-98A392E7E34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2215E-7BF1-45C6-8427-358639EB1213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082F0-5672-4535-927E-25E5436FD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2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2AA5F-E6CD-4877-A1E0-0808D9EA1D1A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05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2AA5F-E6CD-4877-A1E0-0808D9EA1D1A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62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2AA5F-E6CD-4877-A1E0-0808D9EA1D1A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2AA5F-E6CD-4877-A1E0-0808D9EA1D1A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82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2AA5F-E6CD-4877-A1E0-0808D9EA1D1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10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0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9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5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70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7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5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6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5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3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666778"/>
            <a:ext cx="7766936" cy="323773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Comité Régional d’Escrime Nouvelle Aquitaine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0748" y="5225006"/>
            <a:ext cx="8903133" cy="700666"/>
          </a:xfrm>
        </p:spPr>
        <p:txBody>
          <a:bodyPr/>
          <a:lstStyle/>
          <a:p>
            <a:r>
              <a:rPr lang="fr-FR" sz="3200" dirty="0"/>
              <a:t>Assemblée Générale Ordinaire– 17 mars 2024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1" y="407047"/>
            <a:ext cx="7324714" cy="995725"/>
          </a:xfrm>
        </p:spPr>
        <p:txBody>
          <a:bodyPr/>
          <a:lstStyle/>
          <a:p>
            <a:pPr algn="ctr"/>
            <a:r>
              <a:rPr lang="fr-FR" sz="4400" dirty="0"/>
              <a:t>Vie Sportive</a:t>
            </a:r>
            <a:br>
              <a:rPr lang="fr-FR" sz="4400" dirty="0"/>
            </a:br>
            <a:r>
              <a:rPr lang="fr-FR" sz="4400" dirty="0"/>
              <a:t>Accès Haut Niveau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054" y="1548925"/>
            <a:ext cx="8228458" cy="5110633"/>
          </a:xfrm>
        </p:spPr>
        <p:txBody>
          <a:bodyPr>
            <a:normAutofit lnSpcReduction="10000"/>
          </a:bodyPr>
          <a:lstStyle/>
          <a:p>
            <a:pPr algn="l"/>
            <a:endParaRPr lang="fr-FR" sz="21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Les compétitions régionales: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1900" dirty="0"/>
              <a:t>3 circuits régionaux et un Championnat Nouvelle Aquitaine ont été identifiés par arme. Le circuit régional sabre de décembre n’a pu être organisé faute d’organisateur.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1900" dirty="0"/>
              <a:t>Organisation d’un circuit régional et championnat NA sabre Laser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1900" dirty="0"/>
              <a:t>En 2023, il n’y a pas de Championnat NA escrime artistique car il n’y a pas de championnats de France en 2024.  </a:t>
            </a:r>
          </a:p>
          <a:p>
            <a:pPr lvl="1" algn="just"/>
            <a:endParaRPr lang="fr-FR" sz="1900" dirty="0">
              <a:solidFill>
                <a:schemeClr val="bg1">
                  <a:lumMod val="50000"/>
                </a:schemeClr>
              </a:solidFill>
            </a:endParaRPr>
          </a:p>
          <a:p>
            <a:pPr lvl="1" algn="just"/>
            <a:r>
              <a:rPr lang="fr-FR" sz="1900" dirty="0">
                <a:solidFill>
                  <a:schemeClr val="bg1">
                    <a:lumMod val="50000"/>
                  </a:schemeClr>
                </a:solidFill>
              </a:rPr>
              <a:t>Cette année, il y a eu peu de changement de calendrier, les clubs ont répondu pour permettre l’organisation des compétitions. Seul, un circuit régional de sabre n’a pas trouvé d’organisateur.</a:t>
            </a:r>
          </a:p>
          <a:p>
            <a:pPr lvl="1" algn="l"/>
            <a:endParaRPr lang="fr-FR" sz="19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422283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646331"/>
          </a:xfrm>
        </p:spPr>
        <p:txBody>
          <a:bodyPr/>
          <a:lstStyle/>
          <a:p>
            <a:pPr algn="l"/>
            <a:r>
              <a:rPr lang="fr-FR" sz="3200" dirty="0"/>
              <a:t>Vie Sportive/Accès Haut Niveau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1053378"/>
            <a:ext cx="9918240" cy="5649659"/>
          </a:xfrm>
        </p:spPr>
        <p:txBody>
          <a:bodyPr>
            <a:normAutofit/>
          </a:bodyPr>
          <a:lstStyle/>
          <a:p>
            <a:pPr marL="2171700" lvl="4" indent="-342900" algn="l">
              <a:buFont typeface="Wingdings" panose="05000000000000000000" pitchFamily="2" charset="2"/>
              <a:buChar char="q"/>
            </a:pPr>
            <a:endParaRPr lang="fr-FR" sz="1500" dirty="0"/>
          </a:p>
          <a:p>
            <a:pPr marL="2171700" lvl="4" indent="-342900" algn="l">
              <a:buFont typeface="Wingdings" panose="05000000000000000000" pitchFamily="2" charset="2"/>
              <a:buChar char="q"/>
            </a:pPr>
            <a:r>
              <a:rPr lang="fr-FR" sz="1500" dirty="0"/>
              <a:t>FREQUENTATION COMPETITIONS DE LIGUE (Saison 2023- 2024):</a:t>
            </a:r>
          </a:p>
          <a:p>
            <a:pPr algn="l"/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2E9639E-CA70-9094-D3C8-691AB29B0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05830"/>
              </p:ext>
            </p:extLst>
          </p:nvPr>
        </p:nvGraphicFramePr>
        <p:xfrm>
          <a:off x="904054" y="1808919"/>
          <a:ext cx="8491221" cy="4642034"/>
        </p:xfrm>
        <a:graphic>
          <a:graphicData uri="http://schemas.openxmlformats.org/drawingml/2006/table">
            <a:tbl>
              <a:tblPr/>
              <a:tblGrid>
                <a:gridCol w="584521">
                  <a:extLst>
                    <a:ext uri="{9D8B030D-6E8A-4147-A177-3AD203B41FA5}">
                      <a16:colId xmlns:a16="http://schemas.microsoft.com/office/drawing/2014/main" val="528325232"/>
                    </a:ext>
                  </a:extLst>
                </a:gridCol>
                <a:gridCol w="2517282">
                  <a:extLst>
                    <a:ext uri="{9D8B030D-6E8A-4147-A177-3AD203B41FA5}">
                      <a16:colId xmlns:a16="http://schemas.microsoft.com/office/drawing/2014/main" val="2099779508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0983238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45402341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353349952"/>
                    </a:ext>
                  </a:extLst>
                </a:gridCol>
                <a:gridCol w="1385455">
                  <a:extLst>
                    <a:ext uri="{9D8B030D-6E8A-4147-A177-3AD203B41FA5}">
                      <a16:colId xmlns:a16="http://schemas.microsoft.com/office/drawing/2014/main" val="260344799"/>
                    </a:ext>
                  </a:extLst>
                </a:gridCol>
                <a:gridCol w="651163">
                  <a:extLst>
                    <a:ext uri="{9D8B030D-6E8A-4147-A177-3AD203B41FA5}">
                      <a16:colId xmlns:a16="http://schemas.microsoft.com/office/drawing/2014/main" val="3464831598"/>
                    </a:ext>
                  </a:extLst>
                </a:gridCol>
              </a:tblGrid>
              <a:tr h="314389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INTITULÉ DE L'ÉPREUVE DE RÉGION NOUVELLE-AQUITAINE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CATÉGORIES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INDIV/EQUIPES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LIEUX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67146"/>
                  </a:ext>
                </a:extLst>
              </a:tr>
              <a:tr h="28411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EPEE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1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 A VETERANS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ET 1ER OCTOBRE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Villeneuve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95572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2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 A SENIORS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 NOVEMBRE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 De Marsan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9362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2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18/19 NOVEMBRE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Limoges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96829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3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30/31 MARS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Poitiers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25680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3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 A SENIORS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13/14 AVRIL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Boulazac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92429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CHAMPIONNATS NOUVELLE-AQUITAINE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 A SENIORS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 FEVRIER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Libourne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0803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CHAMPIONNATS NOUVELLE-AQUITAINE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 A SENIORS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16/17 MARS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Gradignan 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56891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CHAMPIONNATS NOUVELLE-AQUITAINE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 + EQUIPE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25/26 MAI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Limoges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697197"/>
                  </a:ext>
                </a:extLst>
              </a:tr>
              <a:tr h="29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CHAMPIONNATS  NOUVELLE-AQUITAINE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 + EQUIPE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1ER ET 2 JUIN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Oloron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534753"/>
                  </a:ext>
                </a:extLst>
              </a:tr>
              <a:tr h="28411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FLEURET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1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 A SENIORS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ET 1ER OCTOBRE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Poitiers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4191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2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 A VETERANS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13/14 janvier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Rochelle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09354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3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 A VETERANS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ET 5 MAI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 de Marsan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77258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 RÉGIONAL NOUVELLE-AQUITAINE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 A SENIORS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 + EQUIPE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ET 11 FEVRIER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Cognac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3715"/>
                  </a:ext>
                </a:extLst>
              </a:tr>
              <a:tr h="426168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 RÉGIONAL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 / EQUIPE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ET 2 JUIN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Royan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722346"/>
                  </a:ext>
                </a:extLst>
              </a:tr>
              <a:tr h="2106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SABRE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1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M11 A M17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 NOVEMBRE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annulé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53721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2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M11 A SENIORS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20/21 JANVIER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907549"/>
                  </a:ext>
                </a:extLst>
              </a:tr>
              <a:tr h="2106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3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M9 A M15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4/5 MAI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Bordeaux CAM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710956"/>
                  </a:ext>
                </a:extLst>
              </a:tr>
              <a:tr h="3041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 RÉGIONAL NOUVELLE-AQUITAINE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M11 A M20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 / EQUIPE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11/12 FEVRIER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Pessac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1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1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46" y="407048"/>
            <a:ext cx="7179687" cy="448086"/>
          </a:xfrm>
        </p:spPr>
        <p:txBody>
          <a:bodyPr/>
          <a:lstStyle/>
          <a:p>
            <a:pPr algn="ctr"/>
            <a:r>
              <a:rPr lang="fr-FR" sz="3200" dirty="0"/>
              <a:t>Vie Sportive/Accès Haut Niveau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1053378"/>
            <a:ext cx="9918240" cy="5649659"/>
          </a:xfrm>
        </p:spPr>
        <p:txBody>
          <a:bodyPr>
            <a:normAutofit/>
          </a:bodyPr>
          <a:lstStyle/>
          <a:p>
            <a:pPr algn="l"/>
            <a:endParaRPr lang="fr-FR" sz="21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FREQUENTATION COMPETITIONS DE LIGUE (Saison 2023- 2024):</a:t>
            </a:r>
          </a:p>
          <a:p>
            <a:pPr algn="l"/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8C42C05-0CCC-D7F1-C965-24DFE4089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933765"/>
              </p:ext>
            </p:extLst>
          </p:nvPr>
        </p:nvGraphicFramePr>
        <p:xfrm>
          <a:off x="904054" y="2648380"/>
          <a:ext cx="8143188" cy="3560992"/>
        </p:xfrm>
        <a:graphic>
          <a:graphicData uri="http://schemas.openxmlformats.org/drawingml/2006/table">
            <a:tbl>
              <a:tblPr/>
              <a:tblGrid>
                <a:gridCol w="982070">
                  <a:extLst>
                    <a:ext uri="{9D8B030D-6E8A-4147-A177-3AD203B41FA5}">
                      <a16:colId xmlns:a16="http://schemas.microsoft.com/office/drawing/2014/main" val="2184753738"/>
                    </a:ext>
                  </a:extLst>
                </a:gridCol>
                <a:gridCol w="2558826">
                  <a:extLst>
                    <a:ext uri="{9D8B030D-6E8A-4147-A177-3AD203B41FA5}">
                      <a16:colId xmlns:a16="http://schemas.microsoft.com/office/drawing/2014/main" val="3570150374"/>
                    </a:ext>
                  </a:extLst>
                </a:gridCol>
                <a:gridCol w="1126603">
                  <a:extLst>
                    <a:ext uri="{9D8B030D-6E8A-4147-A177-3AD203B41FA5}">
                      <a16:colId xmlns:a16="http://schemas.microsoft.com/office/drawing/2014/main" val="1725458482"/>
                    </a:ext>
                  </a:extLst>
                </a:gridCol>
                <a:gridCol w="727098">
                  <a:extLst>
                    <a:ext uri="{9D8B030D-6E8A-4147-A177-3AD203B41FA5}">
                      <a16:colId xmlns:a16="http://schemas.microsoft.com/office/drawing/2014/main" val="1919559811"/>
                    </a:ext>
                  </a:extLst>
                </a:gridCol>
                <a:gridCol w="910871">
                  <a:extLst>
                    <a:ext uri="{9D8B030D-6E8A-4147-A177-3AD203B41FA5}">
                      <a16:colId xmlns:a16="http://schemas.microsoft.com/office/drawing/2014/main" val="3673253997"/>
                    </a:ext>
                  </a:extLst>
                </a:gridCol>
                <a:gridCol w="1208764">
                  <a:extLst>
                    <a:ext uri="{9D8B030D-6E8A-4147-A177-3AD203B41FA5}">
                      <a16:colId xmlns:a16="http://schemas.microsoft.com/office/drawing/2014/main" val="2738669598"/>
                    </a:ext>
                  </a:extLst>
                </a:gridCol>
                <a:gridCol w="628956">
                  <a:extLst>
                    <a:ext uri="{9D8B030D-6E8A-4147-A177-3AD203B41FA5}">
                      <a16:colId xmlns:a16="http://schemas.microsoft.com/office/drawing/2014/main" val="3254157858"/>
                    </a:ext>
                  </a:extLst>
                </a:gridCol>
              </a:tblGrid>
              <a:tr h="29059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H2032</a:t>
                      </a:r>
                    </a:p>
                  </a:txBody>
                  <a:tcPr marL="7648" marR="7648" marT="7648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ÉPREUVE DE NOUVELLE-AQUITAINE H2032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EPEE M15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16/17 décembre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Anglet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39629"/>
                  </a:ext>
                </a:extLst>
              </a:tr>
              <a:tr h="290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FLEURET M15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26-nov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Angoulême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20001"/>
                  </a:ext>
                </a:extLst>
              </a:tr>
              <a:tr h="2905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SABRE M15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DECEMBRE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Bordeaux CAM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40841"/>
                  </a:ext>
                </a:extLst>
              </a:tr>
              <a:tr h="6140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ÉPREUVE DE ZONE (NOUVELLE-AQUITAINE + OCCITANIE) H2032</a:t>
                      </a: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 DE FINALE H2032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M15 EPEE/FLEURET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ET 21 JANVIER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Toulouse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de NA épée</a:t>
                      </a:r>
                    </a:p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de NA fleuret</a:t>
                      </a:r>
                    </a:p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525749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CDF</a:t>
                      </a:r>
                    </a:p>
                  </a:txBody>
                  <a:tcPr marL="7648" marR="7648" marT="7648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COUPE DE France (ZONE)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M13 FLEURET ET EPEE 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 / EQUIPE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ET 23 JUIN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95566"/>
                  </a:ext>
                </a:extLst>
              </a:tr>
              <a:tr h="594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Artistique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Championnat régional d'escrime artistique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trois catégories d'armes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Duel / bataille / solo / ensemble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13027"/>
                  </a:ext>
                </a:extLst>
              </a:tr>
              <a:tr h="2905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Sabre Laser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régional  Sabre Laser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Sabre Laser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21/22 Octobre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Teste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91823"/>
                  </a:ext>
                </a:extLst>
              </a:tr>
              <a:tr h="39976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Sélection régionale pour les CF Sabre Laser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ET 10 DECEMBRE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Boulazac 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48" marR="7648" marT="76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9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4142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34DA90B-0954-F072-0CA1-868988900110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71084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1663908"/>
            <a:ext cx="9580078" cy="5039129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DETECTION, PERFECTIONNEMENT, PERFORMANCE: 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b="1" u="sng" dirty="0"/>
              <a:t>Activité régionale : </a:t>
            </a:r>
            <a:endParaRPr lang="fr-FR" sz="1700" b="1" u="sng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700" dirty="0"/>
              <a:t>5 journées d’animations territoriales fleuret et épée (Sud et Nord de la région) pour les M11 à M15 (Mont de Marsan, Limoges, Bergerac)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fr-FR" sz="1700" dirty="0"/>
              <a:t>8 stages régionaux : </a:t>
            </a:r>
          </a:p>
          <a:p>
            <a:pPr lvl="2" algn="l"/>
            <a:r>
              <a:rPr lang="fr-FR" sz="1700" dirty="0"/>
              <a:t>	- 4 stages fleuret (octobre, décembre, février, avril de M13 à M20) à Limoges suite à une convention signée avec le CHEOPS</a:t>
            </a:r>
          </a:p>
          <a:p>
            <a:pPr lvl="2" algn="l"/>
            <a:r>
              <a:rPr lang="fr-FR" sz="1700" dirty="0"/>
              <a:t>	- 3 stages à l’épée (octobre, février, avril de M13 à M20) à Dax</a:t>
            </a:r>
          </a:p>
          <a:p>
            <a:pPr lvl="2" algn="l"/>
            <a:r>
              <a:rPr lang="fr-FR" sz="1700" dirty="0"/>
              <a:t>	- 1 stage sabre (février de M13 à M15) à sabre </a:t>
            </a:r>
          </a:p>
          <a:p>
            <a:pPr marL="882650" lvl="2" indent="-342900" algn="l">
              <a:buFont typeface="Wingdings" panose="05000000000000000000" pitchFamily="2" charset="2"/>
              <a:buChar char="§"/>
            </a:pPr>
            <a:r>
              <a:rPr lang="fr-FR" sz="1900" b="1" u="sng" dirty="0"/>
              <a:t>Perspectives</a:t>
            </a:r>
            <a:r>
              <a:rPr lang="fr-FR" sz="1900" b="1" dirty="0"/>
              <a:t> :</a:t>
            </a:r>
            <a:endParaRPr lang="fr-FR" sz="1700" b="1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r-FR" sz="1700" dirty="0"/>
              <a:t>Au fleuret, maintenir cette dynamique et cette organisation.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r-FR" sz="1700" dirty="0"/>
              <a:t>A l’épée, une nouvelle dynamique en déterminant un lieu et en ouvrant l’encadrement a permis d’arriver à 3 stages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r-FR" sz="1700" dirty="0"/>
              <a:t>Au sabre, relancer les animations interdépartementales pour les petites catégories et identifier les lieux de stage plus tôt dans la saison.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E56F52-1CF9-6DC1-E0AE-38781A9AE084}"/>
              </a:ext>
            </a:extLst>
          </p:cNvPr>
          <p:cNvSpPr txBox="1"/>
          <p:nvPr/>
        </p:nvSpPr>
        <p:spPr>
          <a:xfrm>
            <a:off x="9515062" y="198783"/>
            <a:ext cx="267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54931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995725"/>
          </a:xfrm>
        </p:spPr>
        <p:txBody>
          <a:bodyPr/>
          <a:lstStyle/>
          <a:p>
            <a:pPr algn="l"/>
            <a:r>
              <a:rPr lang="fr-FR" sz="3200" dirty="0"/>
              <a:t>Vie Sportive/Accès Haut Niveau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0844" y="1508484"/>
            <a:ext cx="8853055" cy="4942469"/>
          </a:xfrm>
        </p:spPr>
        <p:txBody>
          <a:bodyPr>
            <a:normAutofit fontScale="47500" lnSpcReduction="20000"/>
          </a:bodyPr>
          <a:lstStyle/>
          <a:p>
            <a:pPr algn="l"/>
            <a:endParaRPr lang="fr-FR" sz="21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3600" dirty="0"/>
              <a:t>RESULTATS SPORTIFS (2023-2024): </a:t>
            </a:r>
          </a:p>
          <a:p>
            <a:pPr lvl="2" algn="l"/>
            <a:endParaRPr lang="fr-FR" sz="19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900" dirty="0">
                <a:solidFill>
                  <a:schemeClr val="bg1">
                    <a:lumMod val="50000"/>
                  </a:schemeClr>
                </a:solidFill>
              </a:rPr>
              <a:t>Environ 12% de licenciés pratiquent la compétition au niveau national et international.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900" dirty="0"/>
              <a:t>Sélection aux compétitions: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fr-FR" sz="2900" dirty="0"/>
              <a:t>43 tireurs sur 12 clubs identifiés ont été sélectionnés sur des épreuves nationales ou internationales sélectives dans les catégories M17, M20, séniors. Dans le cadre de l’aide à la performance le CRENA participe à hauteur de 200 euros pour les compétitions à l’étranger, 100 euros pour les compétitions en France.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fr-FR" sz="2900" dirty="0"/>
              <a:t>7 tireurs identifiés ont été sélectionnés en équipe de France et pris en charge par la Fédération sur plusieurs épreuves.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900" dirty="0">
                <a:solidFill>
                  <a:schemeClr val="bg1">
                    <a:lumMod val="50000"/>
                  </a:schemeClr>
                </a:solidFill>
              </a:rPr>
              <a:t>18 tireurs de la Nouvelle Aquitaine sont sur liste des sportifs de haut niveau (1 sur liste élite, 6 sur liste relève, 3 sur liste Espoirs, 8 sur liste Collectif).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sz="2900" dirty="0"/>
              <a:t>Championnats de France 2023 : 30 médailles (19 en équipe, 11 individuel)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fr-FR" sz="2900" dirty="0"/>
              <a:t>5 titres en individuel et 7 titres par équipe. </a:t>
            </a:r>
          </a:p>
          <a:p>
            <a:pPr lvl="2" algn="just"/>
            <a:r>
              <a:rPr lang="fr-FR" sz="2900" dirty="0"/>
              <a:t>Alix Adèle N1 fleuret M17 ; Alix Adèle N2 fleuret Senior ; Mercier Constance N2 sabre M20 ; Rousseau Marion fleuret M23 ; </a:t>
            </a:r>
            <a:r>
              <a:rPr lang="fr-FR" sz="2900" dirty="0" err="1"/>
              <a:t>Dalléas</a:t>
            </a:r>
            <a:r>
              <a:rPr lang="fr-FR" sz="2900" dirty="0"/>
              <a:t> Maïlys N1 épée M15.</a:t>
            </a:r>
            <a:endParaRPr lang="fr-FR" sz="2900" dirty="0">
              <a:solidFill>
                <a:srgbClr val="FF0000"/>
              </a:solidFill>
            </a:endParaRPr>
          </a:p>
          <a:p>
            <a:pPr algn="l"/>
            <a:r>
              <a:rPr lang="fr-FR" dirty="0"/>
              <a:t>	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027E250-1CB2-4D0D-9BCF-09AD4F953417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183872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9957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Vie Sportive/Accession au Haut Niveau</a:t>
            </a:r>
            <a:br>
              <a:rPr lang="fr-FR" sz="3200" dirty="0"/>
            </a:br>
            <a:r>
              <a:rPr lang="fr-FR" sz="3200" dirty="0"/>
              <a:t>            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054" y="1508484"/>
            <a:ext cx="8525858" cy="523521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400" dirty="0"/>
              <a:t>La filière fédérale 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700" b="1" u="sng" dirty="0"/>
              <a:t>Aucune demande de labellisation à ce titre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17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700" b="1" u="sng" dirty="0"/>
              <a:t>Pour rappel en Nouvelle Aquitaine, nous avons </a:t>
            </a:r>
            <a:r>
              <a:rPr lang="fr-FR" sz="1700" dirty="0"/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700" dirty="0"/>
              <a:t>2 centres de formation fédérale (Pau / BEC)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fr-FR" sz="1700" dirty="0"/>
              <a:t>1 centre de préformation fédérale (Boulazac</a:t>
            </a:r>
            <a:r>
              <a:rPr lang="fr-FR" dirty="0"/>
              <a:t>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6AA85E-E5D4-C6D5-9E41-C800227C6555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303412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46" y="213302"/>
            <a:ext cx="7766936" cy="9957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 DEVELOPPEMENT -</a:t>
            </a:r>
            <a:br>
              <a:rPr lang="fr-FR" sz="3200" dirty="0"/>
            </a:br>
            <a:r>
              <a:rPr lang="fr-FR" sz="3200" dirty="0"/>
              <a:t>PROMOTION DE LA DISCIPLINE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054" y="1607486"/>
            <a:ext cx="9001900" cy="468574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sz="1900" dirty="0"/>
              <a:t>Les actions en cours de développement :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100" dirty="0"/>
              <a:t>Sabre Laser : </a:t>
            </a:r>
          </a:p>
          <a:p>
            <a:pPr lvl="1" algn="just"/>
            <a:r>
              <a:rPr lang="fr-FR" sz="2100" dirty="0"/>
              <a:t>174 licenciés sur 19 clubs répertoriés </a:t>
            </a:r>
          </a:p>
          <a:p>
            <a:pPr lvl="1" algn="just"/>
            <a:r>
              <a:rPr lang="fr-FR" sz="2100" dirty="0"/>
              <a:t>Combat : 4 compétitions officielles : 1 circuit régional et un championnat qui attirent de plus en plus de monde montrant la fidélisation des combattants ; un circuit national où nous avons sélectionné 4 combattants dont 1 qui est pris directement pour le championnat de France qui se déroulera à Metz.</a:t>
            </a:r>
          </a:p>
          <a:p>
            <a:pPr lvl="1" algn="just"/>
            <a:r>
              <a:rPr lang="fr-FR" sz="2100" dirty="0"/>
              <a:t>Chorégraphie/Kata : nous avons réalisé 1 championnat régional à Limoges le 11 décembre permettant de sélectionner 2 équipes en Duel et 1 équipe en Bataille pour les championnat de France à Metz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fr-FR" sz="2100" dirty="0"/>
              <a:t>Solution riposte : 53 licences réparties sur 10 clubs,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100" dirty="0"/>
              <a:t>Escrime artistique : </a:t>
            </a:r>
          </a:p>
          <a:p>
            <a:pPr lvl="1" algn="just"/>
            <a:r>
              <a:rPr lang="fr-FR" sz="2100" dirty="0"/>
              <a:t>239 licenciés sur 21 clubs répertoriés. Une formation fédérales qui fonctionne avec 14 personnes formées ; de nombreux stages spécifiques permettant une formation continue complète. Une formation des juges est en cours de construction.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fr-FR" sz="2100" dirty="0"/>
              <a:t>Handi-escrime : Le club de Bordeaux CAM reste notre référent pour le développement de l’</a:t>
            </a:r>
            <a:r>
              <a:rPr lang="fr-FR" sz="2100" dirty="0" err="1"/>
              <a:t>handi</a:t>
            </a:r>
            <a:r>
              <a:rPr lang="fr-FR" sz="2100" dirty="0"/>
              <a:t>-escrime mais l’intégration des athlètes reste difficile à mettre en place du à leur calendrier sportif contraignant.</a:t>
            </a:r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endParaRPr lang="fr-FR" sz="1800" dirty="0"/>
          </a:p>
          <a:p>
            <a:pPr marL="1257300" lvl="2" indent="-342900" algn="just">
              <a:buFont typeface="Wingdings" panose="05000000000000000000" pitchFamily="2" charset="2"/>
              <a:buChar char="q"/>
            </a:pPr>
            <a:endParaRPr lang="fr-FR" sz="1800" dirty="0"/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endParaRPr lang="fr-FR" sz="2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1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7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7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985C935-FD4A-2A20-67A1-D8F145A52041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126230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69451" y="185843"/>
            <a:ext cx="7165063" cy="132264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 </a:t>
            </a:r>
            <a:r>
              <a:rPr lang="fr-FR" sz="4400" dirty="0"/>
              <a:t>DEVELOPPEMENT – </a:t>
            </a:r>
            <a:br>
              <a:rPr lang="fr-FR" sz="4400" dirty="0"/>
            </a:br>
            <a:r>
              <a:rPr lang="fr-FR" sz="4400" dirty="0"/>
              <a:t>PROMOTION DE LA DISCIPLINE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93171" y="2013508"/>
            <a:ext cx="10068746" cy="4916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400" dirty="0"/>
              <a:t> Les actions en direction des clubs et ADE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4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1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7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7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69378"/>
              </p:ext>
            </p:extLst>
          </p:nvPr>
        </p:nvGraphicFramePr>
        <p:xfrm>
          <a:off x="793171" y="2765084"/>
          <a:ext cx="8993414" cy="3175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4018133301"/>
                    </a:ext>
                  </a:extLst>
                </a:gridCol>
              </a:tblGrid>
              <a:tr h="47171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614">
                <a:tc>
                  <a:txBody>
                    <a:bodyPr/>
                    <a:lstStyle/>
                    <a:p>
                      <a:r>
                        <a:rPr lang="fr-FR" sz="1600" dirty="0"/>
                        <a:t>Aide aux développement des associations départementales  (10) En lien avec le PSF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42 000 €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38 800 €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19">
                <a:tc>
                  <a:txBody>
                    <a:bodyPr/>
                    <a:lstStyle/>
                    <a:p>
                      <a:r>
                        <a:rPr lang="fr-FR" sz="1600" dirty="0"/>
                        <a:t>Aide aux tireurs (aide à la performance)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17 410 €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17 800 €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19">
                <a:tc>
                  <a:txBody>
                    <a:bodyPr/>
                    <a:lstStyle/>
                    <a:p>
                      <a:r>
                        <a:rPr lang="fr-FR" sz="1600" dirty="0"/>
                        <a:t>Primes de croissance aux clubs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 4 400 €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040">
                <a:tc>
                  <a:txBody>
                    <a:bodyPr/>
                    <a:lstStyle/>
                    <a:p>
                      <a:r>
                        <a:rPr lang="fr-FR" sz="1600" dirty="0"/>
                        <a:t>Prime de croissance « Escrime au féminin 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    792 €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1451 € (10% stage)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939303"/>
                  </a:ext>
                </a:extLst>
              </a:tr>
              <a:tr h="471719">
                <a:tc>
                  <a:txBody>
                    <a:bodyPr/>
                    <a:lstStyle/>
                    <a:p>
                      <a:r>
                        <a:rPr lang="fr-FR" sz="1600" dirty="0"/>
                        <a:t>Escrime santé – artistique – laser - divers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1 665 €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 1361,60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D246CC9-CA63-6011-2CD6-A1B67E98CCA1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224893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5548" y="260649"/>
            <a:ext cx="8710933" cy="6336703"/>
          </a:xfrm>
          <a:prstGeom prst="rect">
            <a:avLst/>
          </a:prstGeom>
        </p:spPr>
      </p:pic>
      <p:pic>
        <p:nvPicPr>
          <p:cNvPr id="5" name="Image 4" descr="object62791836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5680" y="404664"/>
            <a:ext cx="5134692" cy="14289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03912" y="3429001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Rapport Financier 2023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08168" y="6093297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AGO du 17 mars 2024</a:t>
            </a:r>
          </a:p>
          <a:p>
            <a:r>
              <a:rPr lang="fr-FR" b="1" dirty="0"/>
              <a:t>         À Talence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6E0E0-A000-343E-B9B7-E30FEDE7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78410-682C-5E86-7B93-4A11C5EF5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4922"/>
            <a:ext cx="8596668" cy="3880773"/>
          </a:xfrm>
        </p:spPr>
        <p:txBody>
          <a:bodyPr/>
          <a:lstStyle/>
          <a:p>
            <a:pPr algn="just"/>
            <a:r>
              <a:rPr lang="fr-FR" dirty="0"/>
              <a:t>Le CRENA fonctionne en année civile et enregistre les comptabilités des PFR Sabre Hommes et Dames.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cabinet comptable INEXTENSO à Gradignan est chargé de la tenue des comptes. Nous fonctionnons en comptabilité d’engagement.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L’exercice est clos au 31/12/2023. Cependant, les comptes annuels présentés aujourd’hui sont provisoires. Les comptes définitifs seront présentés au mois de juin.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résultat comptable à ce jour est un déficit de 10 106 €.</a:t>
            </a:r>
          </a:p>
        </p:txBody>
      </p:sp>
    </p:spTree>
    <p:extLst>
      <p:ext uri="{BB962C8B-B14F-4D97-AF65-F5344CB8AC3E}">
        <p14:creationId xmlns:p14="http://schemas.microsoft.com/office/powerpoint/2010/main" val="403542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04054" y="3132666"/>
            <a:ext cx="8759491" cy="918169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Rapport Moral du Président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pPr algn="ctr"/>
            <a:r>
              <a:rPr kumimoji="0" lang="fr-FR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4094378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fr-FR" sz="2800" dirty="0"/>
              <a:t>Un nombre de licenciés stable et une année sportive totale.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L’embauche d’une ATR à temps plein en CDI.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Cependant des aides financières attendues et non versées à ce jour (FFE) entraînent un nouveau un déficit budgétaire.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Synthèse compte de résultat 2023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45746"/>
              </p:ext>
            </p:extLst>
          </p:nvPr>
        </p:nvGraphicFramePr>
        <p:xfrm>
          <a:off x="2207568" y="1340768"/>
          <a:ext cx="8229600" cy="233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Eléments du compte de résultat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Montant exercice 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Eléments d’exploitation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Eléments Financiers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Eléments Exceptionnels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1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Total Produits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261 105€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252 568€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2 237€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2 005€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1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Total Charges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271 211€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270 823€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388€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1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A"/>
                          </a:solidFill>
                          <a:effectLst/>
                          <a:latin typeface="Calibri" panose="020F0502020204030204" pitchFamily="34" charset="0"/>
                        </a:rPr>
                        <a:t>Résultat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-10 106€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-18 255€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2 237€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617</a:t>
                      </a:r>
                      <a:r>
                        <a:rPr lang="fr-F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€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991544" y="40770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+mj-lt"/>
                <a:cs typeface="Calibri" pitchFamily="34" charset="0"/>
              </a:rPr>
              <a:t>Evolution 2022 / 2023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6DCBB69B-38B7-50EC-254E-BABE6EB6E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866350"/>
              </p:ext>
            </p:extLst>
          </p:nvPr>
        </p:nvGraphicFramePr>
        <p:xfrm>
          <a:off x="2207568" y="4784958"/>
          <a:ext cx="8229600" cy="190385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6070330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08346094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5640333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63142829"/>
                    </a:ext>
                  </a:extLst>
                </a:gridCol>
              </a:tblGrid>
              <a:tr h="8454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Eléments du compte de  résultat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    2023</a:t>
                      </a:r>
                    </a:p>
                    <a:p>
                      <a:pPr lvl="1"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Evolution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793358"/>
                  </a:ext>
                </a:extLst>
              </a:tr>
              <a:tr h="346311">
                <a:tc>
                  <a:txBody>
                    <a:bodyPr/>
                    <a:lstStyle/>
                    <a:p>
                      <a:r>
                        <a:rPr lang="fr-FR" sz="1400" dirty="0"/>
                        <a:t>Produits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261 105€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284 040€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- 31  472€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289368"/>
                  </a:ext>
                </a:extLst>
              </a:tr>
              <a:tr h="346311">
                <a:tc>
                  <a:txBody>
                    <a:bodyPr/>
                    <a:lstStyle/>
                    <a:p>
                      <a:r>
                        <a:rPr lang="fr-FR" sz="1400" dirty="0"/>
                        <a:t>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271 211€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314 930€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- 43 855€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515352"/>
                  </a:ext>
                </a:extLst>
              </a:tr>
              <a:tr h="346311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Résultat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10 106€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-30 890€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948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1053" y="51321"/>
            <a:ext cx="8229600" cy="1143000"/>
          </a:xfrm>
        </p:spPr>
        <p:txBody>
          <a:bodyPr/>
          <a:lstStyle/>
          <a:p>
            <a:r>
              <a:rPr lang="fr-FR" dirty="0"/>
              <a:t>Analyse Produits 2023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</p:nvPr>
        </p:nvGraphicFramePr>
        <p:xfrm>
          <a:off x="1996480" y="1194322"/>
          <a:ext cx="8229600" cy="555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246D16E-9CB6-EACC-B0D4-A8DC7CD7C20A}"/>
              </a:ext>
            </a:extLst>
          </p:cNvPr>
          <p:cNvGraphicFramePr>
            <a:graphicFrameLocks/>
          </p:cNvGraphicFramePr>
          <p:nvPr/>
        </p:nvGraphicFramePr>
        <p:xfrm>
          <a:off x="2495601" y="1416478"/>
          <a:ext cx="7488831" cy="446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3C53F00B-311E-8BE2-47A5-2DE57E308A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901603"/>
              </p:ext>
            </p:extLst>
          </p:nvPr>
        </p:nvGraphicFramePr>
        <p:xfrm>
          <a:off x="1193799" y="980727"/>
          <a:ext cx="7611533" cy="528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Autofit/>
          </a:bodyPr>
          <a:lstStyle/>
          <a:p>
            <a:r>
              <a:rPr lang="fr-FR" b="1" dirty="0"/>
              <a:t>Subventions et participations Fédérales 2023</a:t>
            </a:r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2A83BB7B-93EC-40AE-8731-B94E99207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66283"/>
              </p:ext>
            </p:extLst>
          </p:nvPr>
        </p:nvGraphicFramePr>
        <p:xfrm>
          <a:off x="1559859" y="1522845"/>
          <a:ext cx="7360023" cy="2552700"/>
        </p:xfrm>
        <a:graphic>
          <a:graphicData uri="http://schemas.openxmlformats.org/drawingml/2006/table">
            <a:tbl>
              <a:tblPr/>
              <a:tblGrid>
                <a:gridCol w="1670972">
                  <a:extLst>
                    <a:ext uri="{9D8B030D-6E8A-4147-A177-3AD203B41FA5}">
                      <a16:colId xmlns:a16="http://schemas.microsoft.com/office/drawing/2014/main" val="947910729"/>
                    </a:ext>
                  </a:extLst>
                </a:gridCol>
                <a:gridCol w="1601145">
                  <a:extLst>
                    <a:ext uri="{9D8B030D-6E8A-4147-A177-3AD203B41FA5}">
                      <a16:colId xmlns:a16="http://schemas.microsoft.com/office/drawing/2014/main" val="2098701290"/>
                    </a:ext>
                  </a:extLst>
                </a:gridCol>
                <a:gridCol w="1779618">
                  <a:extLst>
                    <a:ext uri="{9D8B030D-6E8A-4147-A177-3AD203B41FA5}">
                      <a16:colId xmlns:a16="http://schemas.microsoft.com/office/drawing/2014/main" val="44023496"/>
                    </a:ext>
                  </a:extLst>
                </a:gridCol>
                <a:gridCol w="2308288">
                  <a:extLst>
                    <a:ext uri="{9D8B030D-6E8A-4147-A177-3AD203B41FA5}">
                      <a16:colId xmlns:a16="http://schemas.microsoft.com/office/drawing/2014/main" val="260908434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Subventions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obtenu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Affectation spécifique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7980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Etat ANS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46 413 €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457200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51 732 €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Crena</a:t>
                      </a:r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Ate</a:t>
                      </a:r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516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Etat ANS Emploi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10 000 €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457200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3 333 €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Poste ATR     *QP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740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Conseil Régional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32 140 €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457200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30 000 €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Fonctionnement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1049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Conseil Régional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5 700 €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457200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4 800 €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Aides Individuelles HN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968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Conseil Régional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4 000 €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457200" rtl="0" eaLnBrk="1" fontAlgn="ctr" latinLnBrk="0" hangingPunct="1"/>
                      <a:endParaRPr lang="fr-FR" sz="18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FDVA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7804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98 253 €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2" algn="r" defTabSz="457200" rtl="0" eaLnBrk="1" fontAlgn="ctr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89 865 €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711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116222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B7650C78-F63D-418A-A942-08BB41A5D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56207"/>
              </p:ext>
            </p:extLst>
          </p:nvPr>
        </p:nvGraphicFramePr>
        <p:xfrm>
          <a:off x="1517276" y="4329630"/>
          <a:ext cx="7402606" cy="1684020"/>
        </p:xfrm>
        <a:graphic>
          <a:graphicData uri="http://schemas.openxmlformats.org/drawingml/2006/table">
            <a:tbl>
              <a:tblPr/>
              <a:tblGrid>
                <a:gridCol w="1688143">
                  <a:extLst>
                    <a:ext uri="{9D8B030D-6E8A-4147-A177-3AD203B41FA5}">
                      <a16:colId xmlns:a16="http://schemas.microsoft.com/office/drawing/2014/main" val="2119763374"/>
                    </a:ext>
                  </a:extLst>
                </a:gridCol>
                <a:gridCol w="1594060">
                  <a:extLst>
                    <a:ext uri="{9D8B030D-6E8A-4147-A177-3AD203B41FA5}">
                      <a16:colId xmlns:a16="http://schemas.microsoft.com/office/drawing/2014/main" val="1400535605"/>
                    </a:ext>
                  </a:extLst>
                </a:gridCol>
                <a:gridCol w="1810871">
                  <a:extLst>
                    <a:ext uri="{9D8B030D-6E8A-4147-A177-3AD203B41FA5}">
                      <a16:colId xmlns:a16="http://schemas.microsoft.com/office/drawing/2014/main" val="3533319751"/>
                    </a:ext>
                  </a:extLst>
                </a:gridCol>
                <a:gridCol w="2309532">
                  <a:extLst>
                    <a:ext uri="{9D8B030D-6E8A-4147-A177-3AD203B41FA5}">
                      <a16:colId xmlns:a16="http://schemas.microsoft.com/office/drawing/2014/main" val="4246088986"/>
                    </a:ext>
                  </a:extLst>
                </a:gridCol>
              </a:tblGrid>
              <a:tr h="54279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Participations Fédérales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Montant 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Affectation spécifique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536641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0 €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16 000 €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Deux Emplois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479992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9 000 €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7 200 €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Pôle France Sabre H/D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1881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fr-F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3 250 €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 de progrès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98503"/>
                  </a:ext>
                </a:extLst>
              </a:tr>
              <a:tr h="27511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9 000 €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fr-F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26 450 €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692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208912" cy="922114"/>
          </a:xfrm>
        </p:spPr>
        <p:txBody>
          <a:bodyPr/>
          <a:lstStyle/>
          <a:p>
            <a:r>
              <a:rPr lang="fr-FR" b="1" dirty="0"/>
              <a:t>Participations des licenciés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47528" y="336119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Licences exercice 2023 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911DFDF-A3E2-4010-8934-DCE0CC383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69101"/>
              </p:ext>
            </p:extLst>
          </p:nvPr>
        </p:nvGraphicFramePr>
        <p:xfrm>
          <a:off x="1954307" y="1278961"/>
          <a:ext cx="5853579" cy="1508760"/>
        </p:xfrm>
        <a:graphic>
          <a:graphicData uri="http://schemas.openxmlformats.org/drawingml/2006/table">
            <a:tbl>
              <a:tblPr/>
              <a:tblGrid>
                <a:gridCol w="3084979">
                  <a:extLst>
                    <a:ext uri="{9D8B030D-6E8A-4147-A177-3AD203B41FA5}">
                      <a16:colId xmlns:a16="http://schemas.microsoft.com/office/drawing/2014/main" val="1681061736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6427400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Participations aux stages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23 552€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77583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 (F des Jeunes)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2 740€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0139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26 292€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368209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C0336D6-2973-449B-B43C-B70974494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75791"/>
              </p:ext>
            </p:extLst>
          </p:nvPr>
        </p:nvGraphicFramePr>
        <p:xfrm>
          <a:off x="762001" y="4187553"/>
          <a:ext cx="8424863" cy="991245"/>
        </p:xfrm>
        <a:graphic>
          <a:graphicData uri="http://schemas.openxmlformats.org/drawingml/2006/table">
            <a:tbl>
              <a:tblPr/>
              <a:tblGrid>
                <a:gridCol w="2397311">
                  <a:extLst>
                    <a:ext uri="{9D8B030D-6E8A-4147-A177-3AD203B41FA5}">
                      <a16:colId xmlns:a16="http://schemas.microsoft.com/office/drawing/2014/main" val="181344362"/>
                    </a:ext>
                  </a:extLst>
                </a:gridCol>
                <a:gridCol w="1174708">
                  <a:extLst>
                    <a:ext uri="{9D8B030D-6E8A-4147-A177-3AD203B41FA5}">
                      <a16:colId xmlns:a16="http://schemas.microsoft.com/office/drawing/2014/main" val="3972002841"/>
                    </a:ext>
                  </a:extLst>
                </a:gridCol>
                <a:gridCol w="1578515">
                  <a:extLst>
                    <a:ext uri="{9D8B030D-6E8A-4147-A177-3AD203B41FA5}">
                      <a16:colId xmlns:a16="http://schemas.microsoft.com/office/drawing/2014/main" val="3626982743"/>
                    </a:ext>
                  </a:extLst>
                </a:gridCol>
                <a:gridCol w="1615224">
                  <a:extLst>
                    <a:ext uri="{9D8B030D-6E8A-4147-A177-3AD203B41FA5}">
                      <a16:colId xmlns:a16="http://schemas.microsoft.com/office/drawing/2014/main" val="3567706782"/>
                    </a:ext>
                  </a:extLst>
                </a:gridCol>
                <a:gridCol w="1659105">
                  <a:extLst>
                    <a:ext uri="{9D8B030D-6E8A-4147-A177-3AD203B41FA5}">
                      <a16:colId xmlns:a16="http://schemas.microsoft.com/office/drawing/2014/main" val="3726143678"/>
                    </a:ext>
                  </a:extLst>
                </a:gridCol>
              </a:tblGrid>
              <a:tr h="246272">
                <a:tc>
                  <a:txBody>
                    <a:bodyPr/>
                    <a:lstStyle/>
                    <a:p>
                      <a:pPr algn="l" fontAlgn="t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57" marR="6157" marT="615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7625"/>
                  </a:ext>
                </a:extLst>
              </a:tr>
              <a:tr h="2524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 de licences (année civile)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3 775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4 045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3 955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2 886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32670"/>
                  </a:ext>
                </a:extLst>
              </a:tr>
              <a:tr h="24627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QP Crena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111 410 €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109 135€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104 177€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76 850€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672"/>
                  </a:ext>
                </a:extLst>
              </a:tr>
              <a:tr h="24627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Financement moyen/licence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29,51€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26,98€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26,34€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26,63 €</a:t>
                      </a:r>
                    </a:p>
                  </a:txBody>
                  <a:tcPr marL="6157" marR="6157" marT="615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297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778098"/>
          </a:xfrm>
        </p:spPr>
        <p:txBody>
          <a:bodyPr/>
          <a:lstStyle/>
          <a:p>
            <a:r>
              <a:rPr lang="fr-FR" dirty="0"/>
              <a:t>Analyse Charges 2023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91544" y="1700808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9BDE888-A88E-DC24-641A-4BFE8CA1DD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810110"/>
              </p:ext>
            </p:extLst>
          </p:nvPr>
        </p:nvGraphicFramePr>
        <p:xfrm>
          <a:off x="1790699" y="754380"/>
          <a:ext cx="7753351" cy="5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b="1" dirty="0"/>
              <a:t>Charges de personnel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17812" y="3533678"/>
            <a:ext cx="868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Financements spécifiques emplois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F96C7013-5EE7-4F3D-8649-ACF0EB8CF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737038"/>
              </p:ext>
            </p:extLst>
          </p:nvPr>
        </p:nvGraphicFramePr>
        <p:xfrm>
          <a:off x="1712259" y="1281953"/>
          <a:ext cx="6111904" cy="1719204"/>
        </p:xfrm>
        <a:graphic>
          <a:graphicData uri="http://schemas.openxmlformats.org/drawingml/2006/table">
            <a:tbl>
              <a:tblPr/>
              <a:tblGrid>
                <a:gridCol w="2222510">
                  <a:extLst>
                    <a:ext uri="{9D8B030D-6E8A-4147-A177-3AD203B41FA5}">
                      <a16:colId xmlns:a16="http://schemas.microsoft.com/office/drawing/2014/main" val="2022269821"/>
                    </a:ext>
                  </a:extLst>
                </a:gridCol>
                <a:gridCol w="1358201">
                  <a:extLst>
                    <a:ext uri="{9D8B030D-6E8A-4147-A177-3AD203B41FA5}">
                      <a16:colId xmlns:a16="http://schemas.microsoft.com/office/drawing/2014/main" val="1714234742"/>
                    </a:ext>
                  </a:extLst>
                </a:gridCol>
                <a:gridCol w="1358201">
                  <a:extLst>
                    <a:ext uri="{9D8B030D-6E8A-4147-A177-3AD203B41FA5}">
                      <a16:colId xmlns:a16="http://schemas.microsoft.com/office/drawing/2014/main" val="804154491"/>
                    </a:ext>
                  </a:extLst>
                </a:gridCol>
                <a:gridCol w="1172992">
                  <a:extLst>
                    <a:ext uri="{9D8B030D-6E8A-4147-A177-3AD203B41FA5}">
                      <a16:colId xmlns:a16="http://schemas.microsoft.com/office/drawing/2014/main" val="2280061860"/>
                    </a:ext>
                  </a:extLst>
                </a:gridCol>
              </a:tblGrid>
              <a:tr h="331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740723"/>
                  </a:ext>
                </a:extLst>
              </a:tr>
              <a:tr h="35034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formation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1 303€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1 236€       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+67€ 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47683"/>
                  </a:ext>
                </a:extLst>
              </a:tr>
              <a:tr h="44124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Rémunérations brutes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75 898€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97 837€         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-21 939€   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199992"/>
                  </a:ext>
                </a:extLst>
              </a:tr>
              <a:tr h="2590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Charges sociales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18 597€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27 708€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- 9 111€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03199"/>
                  </a:ext>
                </a:extLst>
              </a:tr>
              <a:tr h="33686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Coût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95 798€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126 781€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-30 983€ 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642750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7E1AEAA3-0D2E-2921-5263-F52D25B05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672199"/>
              </p:ext>
            </p:extLst>
          </p:nvPr>
        </p:nvGraphicFramePr>
        <p:xfrm>
          <a:off x="1712259" y="4482352"/>
          <a:ext cx="6393515" cy="2185868"/>
        </p:xfrm>
        <a:graphic>
          <a:graphicData uri="http://schemas.openxmlformats.org/drawingml/2006/table">
            <a:tbl>
              <a:tblPr/>
              <a:tblGrid>
                <a:gridCol w="2437903">
                  <a:extLst>
                    <a:ext uri="{9D8B030D-6E8A-4147-A177-3AD203B41FA5}">
                      <a16:colId xmlns:a16="http://schemas.microsoft.com/office/drawing/2014/main" val="971032192"/>
                    </a:ext>
                  </a:extLst>
                </a:gridCol>
                <a:gridCol w="1358547">
                  <a:extLst>
                    <a:ext uri="{9D8B030D-6E8A-4147-A177-3AD203B41FA5}">
                      <a16:colId xmlns:a16="http://schemas.microsoft.com/office/drawing/2014/main" val="1498742795"/>
                    </a:ext>
                  </a:extLst>
                </a:gridCol>
                <a:gridCol w="1358547">
                  <a:extLst>
                    <a:ext uri="{9D8B030D-6E8A-4147-A177-3AD203B41FA5}">
                      <a16:colId xmlns:a16="http://schemas.microsoft.com/office/drawing/2014/main" val="3685137005"/>
                    </a:ext>
                  </a:extLst>
                </a:gridCol>
                <a:gridCol w="1238518">
                  <a:extLst>
                    <a:ext uri="{9D8B030D-6E8A-4147-A177-3AD203B41FA5}">
                      <a16:colId xmlns:a16="http://schemas.microsoft.com/office/drawing/2014/main" val="673202142"/>
                    </a:ext>
                  </a:extLst>
                </a:gridCol>
              </a:tblGrid>
              <a:tr h="37506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62776"/>
                  </a:ext>
                </a:extLst>
              </a:tr>
              <a:tr h="40809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 FFE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0€ </a:t>
                      </a:r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(*)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16 000€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-16 000€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3364"/>
                  </a:ext>
                </a:extLst>
              </a:tr>
              <a:tr h="4864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 emploi    *QP sur 10 000€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3 333€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+6 667€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10621"/>
                  </a:ext>
                </a:extLst>
              </a:tr>
              <a:tr h="4819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financements emplois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20 370 €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-10 370€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21354"/>
                  </a:ext>
                </a:extLst>
              </a:tr>
              <a:tr h="2621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400" b="1" i="0" u="sng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(*) En attente du versement du contrat de progrès 2023 dû par la FFE 17 000 € 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706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Aides développement et performance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C2A10C32-F414-4582-9868-2F957E329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57672"/>
              </p:ext>
            </p:extLst>
          </p:nvPr>
        </p:nvGraphicFramePr>
        <p:xfrm>
          <a:off x="1312334" y="1270000"/>
          <a:ext cx="6945697" cy="1976296"/>
        </p:xfrm>
        <a:graphic>
          <a:graphicData uri="http://schemas.openxmlformats.org/drawingml/2006/table">
            <a:tbl>
              <a:tblPr/>
              <a:tblGrid>
                <a:gridCol w="2609898">
                  <a:extLst>
                    <a:ext uri="{9D8B030D-6E8A-4147-A177-3AD203B41FA5}">
                      <a16:colId xmlns:a16="http://schemas.microsoft.com/office/drawing/2014/main" val="1014686476"/>
                    </a:ext>
                  </a:extLst>
                </a:gridCol>
                <a:gridCol w="1368092">
                  <a:extLst>
                    <a:ext uri="{9D8B030D-6E8A-4147-A177-3AD203B41FA5}">
                      <a16:colId xmlns:a16="http://schemas.microsoft.com/office/drawing/2014/main" val="1449784461"/>
                    </a:ext>
                  </a:extLst>
                </a:gridCol>
                <a:gridCol w="1368092">
                  <a:extLst>
                    <a:ext uri="{9D8B030D-6E8A-4147-A177-3AD203B41FA5}">
                      <a16:colId xmlns:a16="http://schemas.microsoft.com/office/drawing/2014/main" val="1895913919"/>
                    </a:ext>
                  </a:extLst>
                </a:gridCol>
                <a:gridCol w="1599615">
                  <a:extLst>
                    <a:ext uri="{9D8B030D-6E8A-4147-A177-3AD203B41FA5}">
                      <a16:colId xmlns:a16="http://schemas.microsoft.com/office/drawing/2014/main" val="1575560918"/>
                    </a:ext>
                  </a:extLst>
                </a:gridCol>
              </a:tblGrid>
              <a:tr h="284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Nature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58311"/>
                  </a:ext>
                </a:extLst>
              </a:tr>
              <a:tr h="37866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 développement ATE 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38 800€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37 602€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+ 1 198€</a:t>
                      </a:r>
                    </a:p>
                  </a:txBody>
                  <a:tcPr marL="7573" marR="90879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68063"/>
                  </a:ext>
                </a:extLst>
              </a:tr>
              <a:tr h="37866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 développement Clubs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19 371€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22 856€ 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- 3 485€</a:t>
                      </a:r>
                    </a:p>
                  </a:txBody>
                  <a:tcPr marL="7573" marR="90879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65084"/>
                  </a:ext>
                </a:extLst>
              </a:tr>
              <a:tr h="37866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 Individuelles licenciés HN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5 700€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4 800 €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+900€</a:t>
                      </a:r>
                    </a:p>
                  </a:txBody>
                  <a:tcPr marL="7573" marR="90879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465975"/>
                  </a:ext>
                </a:extLst>
              </a:tr>
              <a:tr h="37866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aides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63 871€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68 852€</a:t>
                      </a:r>
                    </a:p>
                  </a:txBody>
                  <a:tcPr marL="7573" marR="7573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- 1 387€</a:t>
                      </a:r>
                    </a:p>
                  </a:txBody>
                  <a:tcPr marL="7573" marR="90879" marT="75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31362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D95C3CE-BB76-5DB5-0B3F-07777420A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25111"/>
              </p:ext>
            </p:extLst>
          </p:nvPr>
        </p:nvGraphicFramePr>
        <p:xfrm>
          <a:off x="960930" y="4041634"/>
          <a:ext cx="8219255" cy="2423512"/>
        </p:xfrm>
        <a:graphic>
          <a:graphicData uri="http://schemas.openxmlformats.org/drawingml/2006/table">
            <a:tbl>
              <a:tblPr/>
              <a:tblGrid>
                <a:gridCol w="2160737">
                  <a:extLst>
                    <a:ext uri="{9D8B030D-6E8A-4147-A177-3AD203B41FA5}">
                      <a16:colId xmlns:a16="http://schemas.microsoft.com/office/drawing/2014/main" val="2793278759"/>
                    </a:ext>
                  </a:extLst>
                </a:gridCol>
                <a:gridCol w="2019506">
                  <a:extLst>
                    <a:ext uri="{9D8B030D-6E8A-4147-A177-3AD203B41FA5}">
                      <a16:colId xmlns:a16="http://schemas.microsoft.com/office/drawing/2014/main" val="2384448881"/>
                    </a:ext>
                  </a:extLst>
                </a:gridCol>
                <a:gridCol w="2019506">
                  <a:extLst>
                    <a:ext uri="{9D8B030D-6E8A-4147-A177-3AD203B41FA5}">
                      <a16:colId xmlns:a16="http://schemas.microsoft.com/office/drawing/2014/main" val="2095849528"/>
                    </a:ext>
                  </a:extLst>
                </a:gridCol>
                <a:gridCol w="2019506">
                  <a:extLst>
                    <a:ext uri="{9D8B030D-6E8A-4147-A177-3AD203B41FA5}">
                      <a16:colId xmlns:a16="http://schemas.microsoft.com/office/drawing/2014/main" val="315729073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Détail des aides aux clubs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9275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Primes de participation de CF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1 510 €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6 715€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3764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 aux sélections internationales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15 900€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6 300€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0554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QP prime de croissance féminine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792€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2 320€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926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Remboursement des affiliations/Licences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10 186€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5074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Riposte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537€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4107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Vestes structures HN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910 €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2 278€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10645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Aides Organisation compétitions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1 127€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31366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Prime de croissance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1 885€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4 650€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92150"/>
                  </a:ext>
                </a:extLst>
              </a:tr>
              <a:tr h="21104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aides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19 371 €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25 426€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27 799€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429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>
            <a:extLst>
              <a:ext uri="{FF2B5EF4-FFF2-40B4-BE49-F238E27FC236}">
                <a16:creationId xmlns:a16="http://schemas.microsoft.com/office/drawing/2014/main" id="{8A740A0A-CAAE-755E-E42C-9D6B8637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733"/>
          </a:xfrm>
        </p:spPr>
        <p:txBody>
          <a:bodyPr/>
          <a:lstStyle/>
          <a:p>
            <a:r>
              <a:rPr lang="fr-FR" dirty="0"/>
              <a:t>Structure du bilan 2023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6D1F5DE-7C68-0A29-3313-44EA971F3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508804"/>
              </p:ext>
            </p:extLst>
          </p:nvPr>
        </p:nvGraphicFramePr>
        <p:xfrm>
          <a:off x="2628900" y="1546860"/>
          <a:ext cx="5410200" cy="5311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trésorerie</a:t>
            </a:r>
          </a:p>
        </p:txBody>
      </p:sp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26658162-08F2-F7A6-BB06-1EA0D14F4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682784"/>
              </p:ext>
            </p:extLst>
          </p:nvPr>
        </p:nvGraphicFramePr>
        <p:xfrm>
          <a:off x="780466" y="2321169"/>
          <a:ext cx="9833898" cy="266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558">
                  <a:extLst>
                    <a:ext uri="{9D8B030D-6E8A-4147-A177-3AD203B41FA5}">
                      <a16:colId xmlns:a16="http://schemas.microsoft.com/office/drawing/2014/main" val="508997283"/>
                    </a:ext>
                  </a:extLst>
                </a:gridCol>
                <a:gridCol w="4016340">
                  <a:extLst>
                    <a:ext uri="{9D8B030D-6E8A-4147-A177-3AD203B41FA5}">
                      <a16:colId xmlns:a16="http://schemas.microsoft.com/office/drawing/2014/main" val="1055550806"/>
                    </a:ext>
                  </a:extLst>
                </a:gridCol>
              </a:tblGrid>
              <a:tr h="443132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Banque</a:t>
                      </a:r>
                    </a:p>
                  </a:txBody>
                  <a:tcPr marL="109266" marR="109266" marT="54633" marB="54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Solde au 31/12/2023</a:t>
                      </a:r>
                    </a:p>
                  </a:txBody>
                  <a:tcPr marL="109266" marR="109266" marT="54633" marB="54633"/>
                </a:tc>
                <a:extLst>
                  <a:ext uri="{0D108BD9-81ED-4DB2-BD59-A6C34878D82A}">
                    <a16:rowId xmlns:a16="http://schemas.microsoft.com/office/drawing/2014/main" val="1041735181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fr-FR" sz="2200" dirty="0"/>
                        <a:t>Compte courant CRENA</a:t>
                      </a:r>
                    </a:p>
                  </a:txBody>
                  <a:tcPr marL="109266" marR="109266" marT="54633" marB="54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116 500,19€</a:t>
                      </a:r>
                    </a:p>
                  </a:txBody>
                  <a:tcPr marL="109266" marR="109266" marT="54633" marB="54633"/>
                </a:tc>
                <a:extLst>
                  <a:ext uri="{0D108BD9-81ED-4DB2-BD59-A6C34878D82A}">
                    <a16:rowId xmlns:a16="http://schemas.microsoft.com/office/drawing/2014/main" val="4189350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/>
                        <a:t>Compte courant Pôle France Sabre Homme</a:t>
                      </a:r>
                    </a:p>
                  </a:txBody>
                  <a:tcPr marL="109266" marR="109266" marT="54633" marB="54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511,16€</a:t>
                      </a:r>
                    </a:p>
                  </a:txBody>
                  <a:tcPr marL="109266" marR="109266" marT="54633" marB="54633"/>
                </a:tc>
                <a:extLst>
                  <a:ext uri="{0D108BD9-81ED-4DB2-BD59-A6C34878D82A}">
                    <a16:rowId xmlns:a16="http://schemas.microsoft.com/office/drawing/2014/main" val="283657679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fr-FR" sz="2200" dirty="0"/>
                        <a:t>Compte courant Pôle France Sabre Dame</a:t>
                      </a:r>
                    </a:p>
                  </a:txBody>
                  <a:tcPr marL="109266" marR="109266" marT="54633" marB="54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4 876,95€</a:t>
                      </a:r>
                    </a:p>
                  </a:txBody>
                  <a:tcPr marL="109266" marR="109266" marT="54633" marB="54633"/>
                </a:tc>
                <a:extLst>
                  <a:ext uri="{0D108BD9-81ED-4DB2-BD59-A6C34878D82A}">
                    <a16:rowId xmlns:a16="http://schemas.microsoft.com/office/drawing/2014/main" val="90608319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fr-FR" sz="2200" dirty="0"/>
                        <a:t>Livret A CRENA</a:t>
                      </a:r>
                    </a:p>
                  </a:txBody>
                  <a:tcPr marL="109266" marR="109266" marT="54633" marB="54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78 737,57€</a:t>
                      </a:r>
                    </a:p>
                  </a:txBody>
                  <a:tcPr marL="109266" marR="109266" marT="54633" marB="54633"/>
                </a:tc>
                <a:extLst>
                  <a:ext uri="{0D108BD9-81ED-4DB2-BD59-A6C34878D82A}">
                    <a16:rowId xmlns:a16="http://schemas.microsoft.com/office/drawing/2014/main" val="3401804577"/>
                  </a:ext>
                </a:extLst>
              </a:tr>
              <a:tr h="443132">
                <a:tc>
                  <a:txBody>
                    <a:bodyPr/>
                    <a:lstStyle/>
                    <a:p>
                      <a:r>
                        <a:rPr lang="fr-FR" sz="2200" dirty="0"/>
                        <a:t>Total avoirs bancaires</a:t>
                      </a:r>
                    </a:p>
                  </a:txBody>
                  <a:tcPr marL="109266" marR="109266" marT="54633" marB="546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200 625,87€</a:t>
                      </a:r>
                    </a:p>
                  </a:txBody>
                  <a:tcPr marL="109266" marR="109266" marT="54633" marB="54633"/>
                </a:tc>
                <a:extLst>
                  <a:ext uri="{0D108BD9-81ED-4DB2-BD59-A6C34878D82A}">
                    <a16:rowId xmlns:a16="http://schemas.microsoft.com/office/drawing/2014/main" val="629354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46" y="509008"/>
            <a:ext cx="7766936" cy="995725"/>
          </a:xfrm>
        </p:spPr>
        <p:txBody>
          <a:bodyPr/>
          <a:lstStyle/>
          <a:p>
            <a:pPr algn="l"/>
            <a:r>
              <a:rPr lang="fr-FR" sz="4400" dirty="0"/>
              <a:t>CRENA  -  AG Extraordinaire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2057400"/>
            <a:ext cx="8525858" cy="464563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Vérification du Quorum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Proposition de modification des statuts du CRENA 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fr-FR" sz="1900" dirty="0"/>
              <a:t>Présentation des statuts types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fr-FR" sz="1900" dirty="0"/>
              <a:t>Points à adapter ou compléter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Vote		</a:t>
            </a:r>
          </a:p>
          <a:p>
            <a:pPr algn="l"/>
            <a:r>
              <a:rPr lang="fr-FR" sz="2100" dirty="0"/>
              <a:t>	 	 		</a:t>
            </a:r>
          </a:p>
          <a:p>
            <a:pPr algn="l"/>
            <a:r>
              <a:rPr lang="fr-FR" sz="2100" dirty="0"/>
              <a:t>					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1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3480336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94122"/>
          </a:xfrm>
        </p:spPr>
        <p:txBody>
          <a:bodyPr>
            <a:normAutofit/>
          </a:bodyPr>
          <a:lstStyle/>
          <a:p>
            <a:r>
              <a:rPr lang="fr-FR" dirty="0"/>
              <a:t>Quelques indicateurs de gestion 2023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3512" y="1340768"/>
            <a:ext cx="8784976" cy="5256584"/>
          </a:xfrm>
        </p:spPr>
        <p:txBody>
          <a:bodyPr>
            <a:normAutofit fontScale="85000" lnSpcReduction="10000"/>
          </a:bodyPr>
          <a:lstStyle/>
          <a:p>
            <a:r>
              <a:rPr lang="fr-FR" sz="2400" b="1" u="sng" dirty="0"/>
              <a:t>Fonds de roulement</a:t>
            </a:r>
            <a:r>
              <a:rPr lang="fr-FR" sz="2400" dirty="0"/>
              <a:t>  : +170 k€</a:t>
            </a:r>
          </a:p>
          <a:p>
            <a:pPr>
              <a:buNone/>
            </a:pPr>
            <a:r>
              <a:rPr lang="fr-FR" sz="1400" dirty="0"/>
              <a:t>         Lorsque le fonds de roulement est excédentaire, cela signifie que les immobilisations sont financées correctement et que l’association dispose d’une capacité de trésorerie suffisante pour faire face à ses échéances. La structure de l’association est bonne</a:t>
            </a:r>
          </a:p>
          <a:p>
            <a:r>
              <a:rPr lang="fr-FR" sz="2400" b="1" u="sng" dirty="0"/>
              <a:t>Besoin en fonds de roulement</a:t>
            </a:r>
            <a:r>
              <a:rPr lang="fr-FR" sz="2400" b="1" dirty="0"/>
              <a:t> </a:t>
            </a:r>
            <a:r>
              <a:rPr lang="fr-FR" sz="2400" dirty="0"/>
              <a:t>: -16 k€</a:t>
            </a:r>
          </a:p>
          <a:p>
            <a:pPr>
              <a:buNone/>
            </a:pPr>
            <a:r>
              <a:rPr lang="fr-FR" sz="1400" dirty="0"/>
              <a:t>         Le besoin en fonds de roulement doit être négatif. </a:t>
            </a:r>
          </a:p>
          <a:p>
            <a:pPr>
              <a:buNone/>
            </a:pPr>
            <a:r>
              <a:rPr lang="fr-FR" sz="1400" dirty="0"/>
              <a:t>         Positif, il signifie un besoin de trésorerie qu’il va falloir financer</a:t>
            </a:r>
            <a:endParaRPr lang="fr-FR" sz="1400" b="1" u="sng" dirty="0"/>
          </a:p>
          <a:p>
            <a:r>
              <a:rPr lang="fr-FR" sz="2400" b="1" u="sng" dirty="0"/>
              <a:t>Fonds propres</a:t>
            </a:r>
            <a:r>
              <a:rPr lang="fr-FR" sz="2400" b="1" dirty="0"/>
              <a:t> </a:t>
            </a:r>
            <a:r>
              <a:rPr lang="fr-FR" sz="2400" dirty="0"/>
              <a:t>:  182k€</a:t>
            </a:r>
          </a:p>
          <a:p>
            <a:endParaRPr lang="fr-FR" sz="2400" dirty="0"/>
          </a:p>
          <a:p>
            <a:r>
              <a:rPr lang="fr-FR" sz="2400" b="1" u="sng" dirty="0"/>
              <a:t>Trésorerie</a:t>
            </a:r>
            <a:r>
              <a:rPr lang="fr-FR" sz="2400" b="1" dirty="0"/>
              <a:t> : </a:t>
            </a:r>
            <a:r>
              <a:rPr lang="fr-FR" sz="2400" dirty="0"/>
              <a:t> 200k€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b="1" u="sng" dirty="0"/>
              <a:t>Fonds associatifs en jours de charges d’exploitation </a:t>
            </a:r>
            <a:r>
              <a:rPr lang="fr-FR" sz="2400" dirty="0"/>
              <a:t>:  242 jours</a:t>
            </a:r>
          </a:p>
          <a:p>
            <a:pPr>
              <a:buNone/>
            </a:pPr>
            <a:endParaRPr lang="fr-FR" sz="2400" dirty="0"/>
          </a:p>
          <a:p>
            <a:r>
              <a:rPr lang="fr-FR" sz="2400" b="1" u="sng" dirty="0"/>
              <a:t>Capacité d’Autofinancement </a:t>
            </a:r>
            <a:r>
              <a:rPr lang="fr-FR" sz="2400" dirty="0"/>
              <a:t>:  0,8K€</a:t>
            </a:r>
          </a:p>
          <a:p>
            <a:pPr>
              <a:buNone/>
            </a:pPr>
            <a:r>
              <a:rPr lang="fr-FR" sz="1400" dirty="0"/>
              <a:t>	Cet indicateur mesure la capacité, dégagée sur l’exercice, à rembourser ses emprunts  à renouveler ses immobilisations, en acquérir de nouvelles ou à renforcer son fonds de roulement.</a:t>
            </a:r>
          </a:p>
          <a:p>
            <a:endParaRPr lang="fr-FR" sz="1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889843"/>
            <a:ext cx="8229600" cy="1143000"/>
          </a:xfrm>
        </p:spPr>
        <p:txBody>
          <a:bodyPr/>
          <a:lstStyle/>
          <a:p>
            <a:r>
              <a:rPr lang="fr-FR" dirty="0"/>
              <a:t>Validation du rapport financier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8819" y="217707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Validation des comptes 2023 et quitus au comité directeur pour sa gestion.</a:t>
            </a:r>
          </a:p>
          <a:p>
            <a:pPr marL="914400" lvl="1" indent="-514350" algn="ctr">
              <a:buNone/>
            </a:pPr>
            <a:r>
              <a:rPr lang="fr-FR" b="1" dirty="0">
                <a:highlight>
                  <a:srgbClr val="FF0000"/>
                </a:highlight>
              </a:rPr>
              <a:t>(Vote de l’assemblée générale </a:t>
            </a:r>
          </a:p>
          <a:p>
            <a:pPr marL="914400" lvl="1" indent="-514350" algn="ctr">
              <a:buNone/>
            </a:pP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Affectation du résultat 2023</a:t>
            </a:r>
          </a:p>
          <a:p>
            <a:pPr lvl="1"/>
            <a:r>
              <a:rPr lang="fr-FR" dirty="0"/>
              <a:t>Déficit de 10 106,49€ </a:t>
            </a:r>
            <a:r>
              <a:rPr lang="fr-FR" sz="16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( </a:t>
            </a:r>
            <a:r>
              <a:rPr lang="fr-FR" sz="1600" b="1" i="0" u="sng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En l’absence </a:t>
            </a:r>
            <a:r>
              <a:rPr lang="fr-FR" sz="16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du versement du contrat de progrès 2023 dû par la </a:t>
            </a:r>
            <a:r>
              <a:rPr lang="fr-FR" sz="1600" b="1" i="0" u="sng" strike="noStrike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FFE à hauteur de 17 </a:t>
            </a:r>
            <a:r>
              <a:rPr lang="fr-FR" sz="16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000 € )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Proposition d’affectation du report à nouveau qui s’élèvera à la somme de      181 633€</a:t>
            </a:r>
          </a:p>
          <a:p>
            <a:pPr lvl="1" algn="ctr">
              <a:buNone/>
            </a:pPr>
            <a:r>
              <a:rPr lang="fr-FR" b="1" dirty="0">
                <a:highlight>
                  <a:srgbClr val="FF0000"/>
                </a:highlight>
              </a:rPr>
              <a:t>Vote de l’assemblée Générale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CE0E27-7A85-43F7-B78C-6F53BBBB54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2" y="0"/>
            <a:ext cx="1296144" cy="1309370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7B4730F-F235-473C-AA9A-7E944A449495}"/>
              </a:ext>
            </a:extLst>
          </p:cNvPr>
          <p:cNvSpPr txBox="1"/>
          <p:nvPr/>
        </p:nvSpPr>
        <p:spPr>
          <a:xfrm>
            <a:off x="9528464" y="106064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 – 17 mars 2024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6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9957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PROJET DE BUDGET 2024</a:t>
            </a:r>
            <a:br>
              <a:rPr lang="fr-FR" sz="3200" dirty="0"/>
            </a:br>
            <a:r>
              <a:rPr lang="fr-FR" sz="3200" dirty="0"/>
              <a:t>        Le Contexte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054" y="2057400"/>
            <a:ext cx="8525858" cy="4645637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Une hypothèse raisonnablement optimiste concernant les recettes liées à notre principale ressource, les licences (progression de 9% du nombre de licenciés soit 9 600 €).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Des aides publiques qui baissent (-4 000 € d’ANS).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Une volonté de développement pour conserver nos effectifs licenciés : un tiers du budget est consacré à de l’aide directe aux clubs ou aux associations départementales.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La poursuite du contrat de progrès avec la fédération.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Au final un projet de budget de 284 K€ (hors budget annexe) faisant appel à nos fonds propres à hauteur de 24 K€ (y compris dotation aux amortissements 7.5 K€).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/>
              <a:t>Assemblée Générale Comité Régional d’Escrime Nouvelle Aquitaine</a:t>
            </a:r>
          </a:p>
          <a:p>
            <a:pPr algn="ctr"/>
            <a:r>
              <a:rPr lang="fr-FR" sz="1200" b="1" cap="small" dirty="0"/>
              <a:t>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626926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9957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PROJET DE BUDGET 2024</a:t>
            </a:r>
            <a:br>
              <a:rPr lang="fr-FR" sz="3200" dirty="0"/>
            </a:br>
            <a:r>
              <a:rPr lang="fr-FR" sz="3200" dirty="0"/>
              <a:t>        A quoi sert la part régionale</a:t>
            </a:r>
            <a:br>
              <a:rPr lang="fr-FR" sz="3200" dirty="0"/>
            </a:br>
            <a:r>
              <a:rPr lang="fr-FR" sz="3200" dirty="0"/>
              <a:t>                                      de la licence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054" y="2057400"/>
            <a:ext cx="8525858" cy="4645637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D05A3CA-48D7-4260-A70B-770D6FB2E4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074082"/>
              </p:ext>
            </p:extLst>
          </p:nvPr>
        </p:nvGraphicFramePr>
        <p:xfrm>
          <a:off x="2286046" y="1747008"/>
          <a:ext cx="7197022" cy="499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4537FF6-2F8A-0FE2-A19F-7C93C676A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530406"/>
              </p:ext>
            </p:extLst>
          </p:nvPr>
        </p:nvGraphicFramePr>
        <p:xfrm>
          <a:off x="1480252" y="1747008"/>
          <a:ext cx="7377421" cy="486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4537FF6-2F8A-0FE2-A19F-7C93C676A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230418"/>
              </p:ext>
            </p:extLst>
          </p:nvPr>
        </p:nvGraphicFramePr>
        <p:xfrm>
          <a:off x="1480252" y="1501666"/>
          <a:ext cx="8425702" cy="499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15213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9957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PROJET DE BUDGET 2024</a:t>
            </a:r>
            <a:br>
              <a:rPr lang="fr-FR" sz="3200" dirty="0"/>
            </a:br>
            <a:r>
              <a:rPr lang="fr-FR" sz="3200" dirty="0"/>
              <a:t>           Les Recettes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2057400"/>
            <a:ext cx="8525858" cy="4645637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9483"/>
              </p:ext>
            </p:extLst>
          </p:nvPr>
        </p:nvGraphicFramePr>
        <p:xfrm>
          <a:off x="947074" y="2163112"/>
          <a:ext cx="8128000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8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70 - VENTE DE PRODUITS FINIS, PRESTATIONS DE SERVICES, MARCHANDISES (revente de matériels à des tiers…)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2 700 €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74-1 SUBVENTIONS D'EXPLOITATION ETAT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52 288 €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74-2 SUBVENTIONS D'EXPLOITATION COLLECTIVITES TERRITORIALES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40 140 €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74 - 3 AUTRES FINANCEMENTS PUBLICS (FFE)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17 000 €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75 - PRODUITS DE GESTION COURANTE (licences, participation des usagers, </a:t>
                      </a:r>
                      <a:r>
                        <a:rPr lang="fr-FR" baseline="0" dirty="0"/>
                        <a:t>…)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    146 000 €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76 - PRODUITS FINANCIERS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 2 000 €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26">
                <a:tc>
                  <a:txBody>
                    <a:bodyPr/>
                    <a:lstStyle/>
                    <a:p>
                      <a:r>
                        <a:rPr lang="fr-FR" dirty="0"/>
                        <a:t>FONDS PROPRES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24 210 €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/>
              <a:t>Assemblée Générale Comité Régional d’Escrime Nouvelle Aquitaine</a:t>
            </a:r>
          </a:p>
          <a:p>
            <a:pPr algn="ctr"/>
            <a:r>
              <a:rPr lang="fr-FR" sz="1200" b="1" cap="small" dirty="0"/>
              <a:t>17 mars 2024</a:t>
            </a:r>
          </a:p>
        </p:txBody>
      </p:sp>
    </p:spTree>
    <p:extLst>
      <p:ext uri="{BB962C8B-B14F-4D97-AF65-F5344CB8AC3E}">
        <p14:creationId xmlns:p14="http://schemas.microsoft.com/office/powerpoint/2010/main" val="3448393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9957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PROJET DE BUDGET 2024</a:t>
            </a:r>
            <a:br>
              <a:rPr lang="fr-FR" sz="3200" dirty="0"/>
            </a:br>
            <a:r>
              <a:rPr lang="fr-FR" sz="3200" dirty="0"/>
              <a:t>         Les principales dépenses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2057400"/>
            <a:ext cx="8525858" cy="4645637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22301"/>
              </p:ext>
            </p:extLst>
          </p:nvPr>
        </p:nvGraphicFramePr>
        <p:xfrm>
          <a:off x="904054" y="2057400"/>
          <a:ext cx="8128000" cy="404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21 -  ACHATS MATERIEL D’ESCRIME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5 700 €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61-62 SERVICES EXTERIEURS (locations, arbitrage, honoraires des prestataires</a:t>
                      </a:r>
                      <a:r>
                        <a:rPr lang="fr-FR" baseline="0" dirty="0"/>
                        <a:t>, frais de déplacement et d’hébergements des encadrants…)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55 370 €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63 -IMPOTS ET TAXES SUR REMUNERATION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     1 400 </a:t>
                      </a:r>
                      <a:r>
                        <a:rPr lang="fr-FR" baseline="0" dirty="0"/>
                        <a:t>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64 - CHARGES DE PERSONNEL (salaires et charges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   114 828 €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65 -CHARGES DE GESTION COURANTES (aides aux </a:t>
                      </a:r>
                      <a:r>
                        <a:rPr lang="fr-FR" dirty="0" err="1"/>
                        <a:t>Dvpt</a:t>
                      </a:r>
                      <a:r>
                        <a:rPr lang="fr-FR" dirty="0"/>
                        <a:t>, tireurs et ATE…)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   103 240 €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small" dirty="0"/>
              <a:t>Assemblée Générale Comité Régional d’Escrime Nouvelle Aquitaine</a:t>
            </a:r>
          </a:p>
          <a:p>
            <a:pPr algn="ctr"/>
            <a:r>
              <a:rPr lang="fr-FR" sz="1200" b="1" cap="small" dirty="0"/>
              <a:t>17 mars 2024</a:t>
            </a:r>
          </a:p>
        </p:txBody>
      </p:sp>
    </p:spTree>
    <p:extLst>
      <p:ext uri="{BB962C8B-B14F-4D97-AF65-F5344CB8AC3E}">
        <p14:creationId xmlns:p14="http://schemas.microsoft.com/office/powerpoint/2010/main" val="173107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12413" y="166256"/>
            <a:ext cx="6265333" cy="8037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TARIF DES LICENCES SAISON 2024</a:t>
            </a:r>
            <a:r>
              <a:rPr lang="fr-FR" sz="1100" dirty="0"/>
              <a:t>                     </a:t>
            </a:r>
            <a:r>
              <a:rPr lang="fr-FR" sz="1800" dirty="0"/>
              <a:t>( vote de l’assemblée)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2057400"/>
            <a:ext cx="8525858" cy="4645637"/>
          </a:xfrm>
        </p:spPr>
        <p:txBody>
          <a:bodyPr>
            <a:normAutofit/>
          </a:bodyPr>
          <a:lstStyle/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2800" dirty="0"/>
              <a:t>Identique à l’année précédente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2800" dirty="0"/>
          </a:p>
          <a:p>
            <a:pPr lvl="1" algn="l"/>
            <a:endParaRPr lang="fr-FR" sz="28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28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3" y="45679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pPr algn="ctr"/>
            <a:r>
              <a:rPr lang="fr-FR" sz="1200" b="1" cap="small" dirty="0"/>
              <a:t>17 mars 2024</a:t>
            </a:r>
          </a:p>
        </p:txBody>
      </p:sp>
    </p:spTree>
    <p:extLst>
      <p:ext uri="{BB962C8B-B14F-4D97-AF65-F5344CB8AC3E}">
        <p14:creationId xmlns:p14="http://schemas.microsoft.com/office/powerpoint/2010/main" val="5363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03927" y="523231"/>
            <a:ext cx="5120205" cy="49360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Barème des licences</a:t>
            </a:r>
            <a:br>
              <a:rPr lang="fr-FR" sz="4000" dirty="0"/>
            </a:br>
            <a:r>
              <a:rPr lang="fr-FR" sz="1100" dirty="0"/>
              <a:t>(vote de l’assemblée)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7131" y="1858350"/>
            <a:ext cx="7766936" cy="463596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  <a:p>
            <a:endParaRPr lang="fr-FR" sz="1200" b="1" cap="small" dirty="0"/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E6C7EE42-D2ED-78C6-748E-B629517F9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111" y="1508484"/>
            <a:ext cx="8015403" cy="50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14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92580" y="675499"/>
            <a:ext cx="6036895" cy="1007918"/>
          </a:xfrm>
        </p:spPr>
        <p:txBody>
          <a:bodyPr>
            <a:normAutofit/>
          </a:bodyPr>
          <a:lstStyle/>
          <a:p>
            <a:r>
              <a:rPr lang="fr-FR" dirty="0"/>
              <a:t>Questions Diverses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7131" y="1858350"/>
            <a:ext cx="7766936" cy="463596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  <a:p>
            <a:endParaRPr lang="fr-FR" sz="1200" b="1" cap="small" dirty="0"/>
          </a:p>
        </p:txBody>
      </p:sp>
    </p:spTree>
    <p:extLst>
      <p:ext uri="{BB962C8B-B14F-4D97-AF65-F5344CB8AC3E}">
        <p14:creationId xmlns:p14="http://schemas.microsoft.com/office/powerpoint/2010/main" val="215065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46" y="407048"/>
            <a:ext cx="7171221" cy="1394184"/>
          </a:xfrm>
        </p:spPr>
        <p:txBody>
          <a:bodyPr/>
          <a:lstStyle/>
          <a:p>
            <a:pPr algn="ctr"/>
            <a:r>
              <a:rPr lang="fr-FR" sz="4400" dirty="0"/>
              <a:t>RAPPEL DU CALENDRIER ELECTORAL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04054" y="2093980"/>
            <a:ext cx="8525858" cy="3866704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 ordinaire et extraordinaire du CRENA : 17 mars 2024 à Talence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l’absence de quorum nouvelle AG extraordinaire le 06 avril 2024 à Talence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Elections au sein des comités départementaux au plus tard en Mai 2024</a:t>
            </a:r>
          </a:p>
          <a:p>
            <a:pPr lvl="0" algn="l">
              <a:lnSpc>
                <a:spcPct val="107000"/>
              </a:lnSpc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(ne pas oublier de transmettre vos nouveaux statuts au CRENA </a:t>
            </a:r>
            <a:r>
              <a:rPr lang="fr-FR" sz="2400" b="1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validation)</a:t>
            </a:r>
            <a:endParaRPr lang="fr-FR" sz="24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Convocation à l’assemblée générale élective de Ligue 02 Mai 2024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 limite de dépôt des candidatures aux élections de Ligue : 1</a:t>
            </a:r>
            <a:r>
              <a:rPr lang="fr-FR" sz="2400" kern="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juin 2024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Examen des candidatures par la commission électorale : du 1</a:t>
            </a:r>
            <a:r>
              <a:rPr lang="fr-FR" sz="2400" kern="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15 juin 2024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Assemblée Générale élective : Samedi 29 Juin 2024 à Melle</a:t>
            </a:r>
            <a:r>
              <a:rPr lang="fr-FR" sz="2100" dirty="0"/>
              <a:t>		</a:t>
            </a:r>
          </a:p>
          <a:p>
            <a:pPr algn="l"/>
            <a:r>
              <a:rPr lang="fr-FR" sz="2100" dirty="0"/>
              <a:t>					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1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226417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995725"/>
          </a:xfrm>
        </p:spPr>
        <p:txBody>
          <a:bodyPr/>
          <a:lstStyle/>
          <a:p>
            <a:pPr algn="l"/>
            <a:r>
              <a:rPr lang="fr-FR" sz="4400" dirty="0"/>
              <a:t>CRENA  -  AG Ordinaire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2057400"/>
            <a:ext cx="8525858" cy="464563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P.V de l’A.G.O du 16 avril 2023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Rapport moral du Président 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Bilan d’activité 2023 et perspectives saison 2024.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Bilan financier 2023			 	 	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Présentation du budget 2024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Tarif licences 2024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Questions diverses					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fr-FR" sz="21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30137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9449" y="407047"/>
            <a:ext cx="7766936" cy="646331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Vie de la Ligue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4" y="1834560"/>
            <a:ext cx="9606091" cy="464563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Clubs et adhérents: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L’ensemble du territoire régional est couvert par des associations départementales.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64 clubs et 12 ADE affiliés au 13/02/24 (+4).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3998 adhérents (pour rappel 3 770 à date en 2023)</a:t>
            </a:r>
          </a:p>
          <a:p>
            <a:pPr lvl="1" algn="l"/>
            <a:endParaRPr lang="fr-FR" sz="19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Vie statutaire: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/>
              <a:t>Le bureau se réunit régulièrement ainsi que le comité directeur (5 réunions)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pPr algn="ctr"/>
            <a:r>
              <a:rPr lang="fr-FR" sz="1200" b="1" cap="small" dirty="0"/>
              <a:t>17 mars 2024</a:t>
            </a:r>
          </a:p>
        </p:txBody>
      </p:sp>
    </p:spTree>
    <p:extLst>
      <p:ext uri="{BB962C8B-B14F-4D97-AF65-F5344CB8AC3E}">
        <p14:creationId xmlns:p14="http://schemas.microsoft.com/office/powerpoint/2010/main" val="629111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46" y="407047"/>
            <a:ext cx="7442154" cy="995725"/>
          </a:xfrm>
        </p:spPr>
        <p:txBody>
          <a:bodyPr>
            <a:noAutofit/>
          </a:bodyPr>
          <a:lstStyle/>
          <a:p>
            <a:pPr algn="ctr"/>
            <a:r>
              <a:rPr lang="fr-FR" sz="4400" dirty="0"/>
              <a:t>Bilan formation saison 2023 Perspectives 2024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4" y="1589810"/>
            <a:ext cx="9335655" cy="511322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ARBITRAGE: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</a:rPr>
              <a:t>Deux JNA organisées les 30 juin et 23 septembre 2023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La JNA de septembre a été organisée dans les 12 départements (</a:t>
            </a:r>
            <a:r>
              <a:rPr lang="fr-FR" sz="1700" dirty="0" err="1">
                <a:solidFill>
                  <a:schemeClr val="bg1">
                    <a:lumMod val="50000"/>
                  </a:schemeClr>
                </a:solidFill>
              </a:rPr>
              <a:t>Dptx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fr-FR" sz="1700" dirty="0" err="1">
                <a:solidFill>
                  <a:schemeClr val="bg1">
                    <a:lumMod val="50000"/>
                  </a:schemeClr>
                </a:solidFill>
              </a:rPr>
              <a:t>Rgx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112 personnes ont passé leur QCM interdépartemental, 93 ont été reçues, 19 ajournées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40 personnes ont passé leur QCM régional: 25 personnes ont été reçues au QCM (6 au fleuret; 13 à l’épée; 6 au sabre), 15 ajournées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5 personnes ont passé le QCM national. 2 personnes ont été reçues : Texier Luka; Talbot </a:t>
            </a:r>
            <a:r>
              <a:rPr lang="fr-FR" sz="1700" dirty="0" err="1">
                <a:solidFill>
                  <a:schemeClr val="bg1">
                    <a:lumMod val="50000"/>
                  </a:schemeClr>
                </a:solidFill>
              </a:rPr>
              <a:t>Evan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 et deux autres au Stage de Vichy Cailloux Victor et </a:t>
            </a:r>
            <a:r>
              <a:rPr lang="fr-FR" sz="1700" dirty="0" err="1">
                <a:solidFill>
                  <a:schemeClr val="bg1">
                    <a:lumMod val="50000"/>
                  </a:schemeClr>
                </a:solidFill>
              </a:rPr>
              <a:t>Arlot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 Alice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2 stages de formation ont été organisés : 1 stage épée le 8 janvier à Périgueux et le 6 février pour le fleuret à Bordeaux.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dirty="0">
                <a:solidFill>
                  <a:schemeClr val="bg1">
                    <a:lumMod val="50000"/>
                  </a:schemeClr>
                </a:solidFill>
              </a:rPr>
              <a:t>Le groupe arbitre « Elite » </a:t>
            </a:r>
            <a:r>
              <a:rPr lang="fr-FR" sz="1700" dirty="0">
                <a:solidFill>
                  <a:schemeClr val="bg1">
                    <a:lumMod val="50000"/>
                  </a:schemeClr>
                </a:solidFill>
              </a:rPr>
              <a:t>a fonctionné au sabre et au fleuret. Ils ont officié sur nos épreuves NA et sur les épreuves nationales.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238256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46" y="313529"/>
            <a:ext cx="6885663" cy="9957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Bilan formation Saison 2023/ Perspectives 2024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6316" y="1571122"/>
            <a:ext cx="9725122" cy="5101035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FORMATION FEDERALE ANIMATEUR / EDUCATEUR ESCRIME SPORTIF: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700" b="1" u="sng" dirty="0"/>
              <a:t>Inscriptions  2023</a:t>
            </a:r>
            <a:r>
              <a:rPr lang="fr-FR" sz="1700" dirty="0"/>
              <a:t>: 18 personnes inscrites en formation: 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/>
              <a:t>Animateur: 15 candidats inscrits : 10 reçus, 1 ajourné et 3 abandons 1 en cours de validation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/>
              <a:t>Educateur 1: 6 candidats inscrits, 4 ont été reçus (3 au sabre, 1 au fleuret).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600" b="1" u="sng" dirty="0"/>
              <a:t>La certification</a:t>
            </a:r>
            <a:r>
              <a:rPr lang="fr-FR" sz="1600" b="1" dirty="0"/>
              <a:t> </a:t>
            </a:r>
            <a:r>
              <a:rPr lang="fr-FR" sz="1600" dirty="0"/>
              <a:t>de la session 2022/2023 a eu lieu le 1er mai 2023</a:t>
            </a:r>
            <a:endParaRPr lang="fr-FR" sz="15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700" b="1" u="sng" dirty="0"/>
              <a:t>Perspectives 24</a:t>
            </a:r>
            <a:r>
              <a:rPr lang="fr-FR" sz="1700" b="1" dirty="0"/>
              <a:t> </a:t>
            </a:r>
            <a:r>
              <a:rPr lang="fr-FR" sz="1700" dirty="0"/>
              <a:t>: 18 personnes inscrites en formation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/>
              <a:t>Certification aura lieu en mai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fr-FR" sz="1700" dirty="0"/>
              <a:t>Juillet 2024, le stage éducateur 2 se déroulera en juillet à Limoges.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FORMATION FEDERALE ANIMATEUR / EDUCATEUR ARTISTIQUE / SABRE LASER: </a:t>
            </a:r>
          </a:p>
          <a:p>
            <a:pPr algn="l"/>
            <a:r>
              <a:rPr lang="fr-FR" sz="2100" dirty="0"/>
              <a:t>	</a:t>
            </a:r>
            <a:r>
              <a:rPr lang="fr-FR" sz="1700" dirty="0">
                <a:solidFill>
                  <a:schemeClr val="tx1">
                    <a:tint val="75000"/>
                  </a:schemeClr>
                </a:solidFill>
              </a:rPr>
              <a:t>2 stages (décembre, mars) et 1 journée de certification le 4 juin 2023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700" u="sng" dirty="0"/>
              <a:t>Inscriptions 2023 </a:t>
            </a:r>
            <a:r>
              <a:rPr lang="fr-FR" sz="1700" dirty="0"/>
              <a:t>: 10 personnes sont inscrites en formation animateur artistique, 9 ont été reçues. 2 inscrits en éducateur1,  2 reçus.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700" dirty="0"/>
              <a:t>1 candidat inscrit en formation animateur sabre laser, 1 reçu.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700" u="sng" dirty="0"/>
              <a:t>Perspectives 24 </a:t>
            </a:r>
            <a:r>
              <a:rPr lang="fr-FR" sz="1700" dirty="0"/>
              <a:t>: 3 inscrits en animateur, 4 en éducateur1 et 4 en sabre laser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700" dirty="0"/>
              <a:t>Juillet 2024, le stage éducateur 2 se déroulera en juillet à Limoges.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7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4183536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46" y="407047"/>
            <a:ext cx="6525445" cy="995725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Bilan formation Saison 2023/ Perspectives 2024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8145" y="1729688"/>
            <a:ext cx="8525858" cy="497334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FORMATION CONTINUE DES BENEVOLES: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b="1" u="sng" dirty="0"/>
              <a:t>2023</a:t>
            </a:r>
            <a:r>
              <a:rPr lang="fr-FR" sz="1900" b="1" dirty="0"/>
              <a:t>: </a:t>
            </a:r>
            <a:r>
              <a:rPr lang="fr-FR" sz="1900" dirty="0"/>
              <a:t>2 formations avec </a:t>
            </a:r>
            <a:r>
              <a:rPr lang="fr-FR" sz="1900" dirty="0" err="1"/>
              <a:t>OptimAsso</a:t>
            </a:r>
            <a:r>
              <a:rPr lang="fr-FR" sz="1900" dirty="0"/>
              <a:t> ont été proposées aux bénévoles: le 4 mars concernant les demandes de subventions et en décembre sur la recherche de partenaire.</a:t>
            </a:r>
          </a:p>
          <a:p>
            <a:pPr lvl="1" algn="l"/>
            <a:r>
              <a:rPr lang="fr-FR" sz="1900" dirty="0"/>
              <a:t>     Formation de décembre annulée (manque d’inscrit).</a:t>
            </a:r>
          </a:p>
          <a:p>
            <a:pPr lvl="1" algn="l"/>
            <a:endParaRPr lang="fr-FR" sz="17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100" dirty="0"/>
              <a:t>AUTRES ACTIVITES DE FORMATION :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fr-FR" sz="1900" b="1" u="sng" dirty="0"/>
              <a:t>Développement en milieu scolaire</a:t>
            </a:r>
            <a:r>
              <a:rPr lang="fr-FR" sz="1900" dirty="0"/>
              <a:t>: </a:t>
            </a:r>
          </a:p>
          <a:p>
            <a:pPr lvl="1" algn="l"/>
            <a:r>
              <a:rPr lang="fr-FR" sz="1900" dirty="0"/>
              <a:t>8 novembre: 1 journées de formation des CPC/CPD et professeurs des écoles (12 enseignants, 1CPD, 3 CPC, 1 délégués USEP) pour l’académie de Limoges en présence de l’inspecteur.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endParaRPr lang="fr-FR" sz="19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" y="114300"/>
            <a:ext cx="1381992" cy="1394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918" y="6129963"/>
            <a:ext cx="1066892" cy="5730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C38B43-EBBF-4DD0-991C-851EB3547DA5}"/>
              </a:ext>
            </a:extLst>
          </p:cNvPr>
          <p:cNvSpPr txBox="1"/>
          <p:nvPr/>
        </p:nvSpPr>
        <p:spPr>
          <a:xfrm>
            <a:off x="9534514" y="185843"/>
            <a:ext cx="265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small" dirty="0"/>
              <a:t>Assemblée Générale Comité Régional d’Escrime Nouvelle Aquitaine</a:t>
            </a:r>
          </a:p>
          <a:p>
            <a:r>
              <a:rPr lang="fr-FR" sz="1200" b="1" cap="small" dirty="0"/>
              <a:t>              17 mars 2024</a:t>
            </a:r>
          </a:p>
        </p:txBody>
      </p:sp>
    </p:spTree>
    <p:extLst>
      <p:ext uri="{BB962C8B-B14F-4D97-AF65-F5344CB8AC3E}">
        <p14:creationId xmlns:p14="http://schemas.microsoft.com/office/powerpoint/2010/main" val="1550990080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Damask">
    <a:majorFont>
      <a:latin typeface="Bookman Old Style" panose="02050604050505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mbre extrême">
    <a:fillStyleLst>
      <a:solidFill>
        <a:schemeClr val="phClr"/>
      </a:solidFill>
      <a:gradFill rotWithShape="1">
        <a:gsLst>
          <a:gs pos="0">
            <a:schemeClr val="phClr">
              <a:tint val="90000"/>
            </a:schemeClr>
          </a:gs>
          <a:gs pos="48000">
            <a:schemeClr val="phClr">
              <a:tint val="54000"/>
              <a:satMod val="140000"/>
            </a:schemeClr>
          </a:gs>
          <a:gs pos="100000">
            <a:schemeClr val="phClr">
              <a:tint val="24000"/>
              <a:satMod val="260000"/>
            </a:schemeClr>
          </a:gs>
        </a:gsLst>
        <a:lin ang="16200000" scaled="1"/>
      </a:gradFill>
      <a:gradFill rotWithShape="1">
        <a:gsLst>
          <a:gs pos="0">
            <a:schemeClr val="phClr"/>
          </a:gs>
          <a:gs pos="100000">
            <a:schemeClr val="phClr">
              <a:shade val="48000"/>
              <a:satMod val="180000"/>
              <a:lumMod val="94000"/>
            </a:schemeClr>
          </a:gs>
          <a:gs pos="100000">
            <a:schemeClr val="phClr">
              <a:shade val="48000"/>
              <a:satMod val="180000"/>
              <a:lumMod val="94000"/>
            </a:schemeClr>
          </a:gs>
        </a:gsLst>
        <a:lin ang="414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</a:effectStyle>
      <a:effectStyle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a:effectStyle>
      <a:effectStyle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18000"/>
              <a:satMod val="160000"/>
              <a:lumMod val="28000"/>
            </a:schemeClr>
            <a:schemeClr val="phClr">
              <a:tint val="95000"/>
              <a:satMod val="160000"/>
              <a:lumMod val="116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Damask">
    <a:dk1>
      <a:sysClr val="windowText" lastClr="000000"/>
    </a:dk1>
    <a:lt1>
      <a:sysClr val="window" lastClr="FFFFFF"/>
    </a:lt1>
    <a:dk2>
      <a:srgbClr val="2A5B7F"/>
    </a:dk2>
    <a:lt2>
      <a:srgbClr val="ABDAFC"/>
    </a:lt2>
    <a:accent1>
      <a:srgbClr val="9EC544"/>
    </a:accent1>
    <a:accent2>
      <a:srgbClr val="50BEA3"/>
    </a:accent2>
    <a:accent3>
      <a:srgbClr val="4A9CCC"/>
    </a:accent3>
    <a:accent4>
      <a:srgbClr val="9A66CA"/>
    </a:accent4>
    <a:accent5>
      <a:srgbClr val="C54F71"/>
    </a:accent5>
    <a:accent6>
      <a:srgbClr val="DE9C3C"/>
    </a:accent6>
    <a:hlink>
      <a:srgbClr val="6BA9DA"/>
    </a:hlink>
    <a:folHlink>
      <a:srgbClr val="A0BCD3"/>
    </a:folHlink>
  </a:clrScheme>
  <a:fontScheme name="Damask">
    <a:majorFont>
      <a:latin typeface="Bookman Old Style" panose="0205060405050502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Damask">
    <a:fillStyleLst>
      <a:solidFill>
        <a:schemeClr val="phClr"/>
      </a:solidFill>
      <a:gradFill rotWithShape="1">
        <a:gsLst>
          <a:gs pos="0">
            <a:schemeClr val="phClr">
              <a:tint val="48000"/>
              <a:satMod val="105000"/>
              <a:lumMod val="110000"/>
            </a:schemeClr>
          </a:gs>
          <a:gs pos="100000">
            <a:schemeClr val="phClr">
              <a:tint val="78000"/>
              <a:satMod val="109000"/>
              <a:lumMod val="100000"/>
            </a:schemeClr>
          </a:gs>
        </a:gsLst>
        <a:lin ang="5400000" scaled="0"/>
      </a:gradFill>
      <a:gradFill rotWithShape="1">
        <a:gsLst>
          <a:gs pos="0">
            <a:schemeClr val="phClr">
              <a:tint val="94000"/>
              <a:satMod val="100000"/>
              <a:lumMod val="104000"/>
            </a:schemeClr>
          </a:gs>
          <a:gs pos="69000">
            <a:schemeClr val="phClr">
              <a:shade val="86000"/>
              <a:satMod val="130000"/>
              <a:lumMod val="102000"/>
            </a:schemeClr>
          </a:gs>
          <a:gs pos="100000">
            <a:schemeClr val="phClr">
              <a:shade val="72000"/>
              <a:satMod val="130000"/>
              <a:lumMod val="100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38100" dir="5400000" sy="96000" rotWithShape="0">
            <a:srgbClr val="000000">
              <a:alpha val="54000"/>
            </a:srgbClr>
          </a:outerShdw>
        </a:effectLst>
      </a:effectStyle>
      <a:effectStyle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18000"/>
              <a:satMod val="160000"/>
              <a:lumMod val="28000"/>
            </a:schemeClr>
            <a:schemeClr val="phClr">
              <a:tint val="95000"/>
              <a:satMod val="160000"/>
              <a:lumMod val="116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17495</TotalTime>
  <Words>3589</Words>
  <Application>Microsoft Office PowerPoint</Application>
  <PresentationFormat>Grand écran</PresentationFormat>
  <Paragraphs>731</Paragraphs>
  <Slides>38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Trebuchet MS</vt:lpstr>
      <vt:lpstr>Wingdings</vt:lpstr>
      <vt:lpstr>Wingdings 3</vt:lpstr>
      <vt:lpstr>Facette</vt:lpstr>
      <vt:lpstr>Comité Régional d’Escrime Nouvelle Aquitaine   </vt:lpstr>
      <vt:lpstr>Rapport Moral du Président</vt:lpstr>
      <vt:lpstr>CRENA  -  AG Extraordinaire</vt:lpstr>
      <vt:lpstr>RAPPEL DU CALENDRIER ELECTORAL</vt:lpstr>
      <vt:lpstr>CRENA  -  AG Ordinaire</vt:lpstr>
      <vt:lpstr>Vie de la Ligue</vt:lpstr>
      <vt:lpstr>Bilan formation saison 2023 Perspectives 2024  </vt:lpstr>
      <vt:lpstr>Bilan formation Saison 2023/ Perspectives 2024</vt:lpstr>
      <vt:lpstr>Bilan formation Saison 2023/ Perspectives 2024</vt:lpstr>
      <vt:lpstr>Vie Sportive Accès Haut Niveau  </vt:lpstr>
      <vt:lpstr>Vie Sportive/Accès Haut Niveau  </vt:lpstr>
      <vt:lpstr>Vie Sportive/Accès Haut Niveau  </vt:lpstr>
      <vt:lpstr>Présentation PowerPoint</vt:lpstr>
      <vt:lpstr>Vie Sportive/Accès Haut Niveau  </vt:lpstr>
      <vt:lpstr>Vie Sportive/Accession au Haut Niveau                </vt:lpstr>
      <vt:lpstr> DEVELOPPEMENT - PROMOTION DE LA DISCIPLINE</vt:lpstr>
      <vt:lpstr> DEVELOPPEMENT –  PROMOTION DE LA DISCIPLINE</vt:lpstr>
      <vt:lpstr>Présentation PowerPoint</vt:lpstr>
      <vt:lpstr>Préambule</vt:lpstr>
      <vt:lpstr>Contexte 2023</vt:lpstr>
      <vt:lpstr>Synthèse compte de résultat 2023</vt:lpstr>
      <vt:lpstr>Analyse Produits 2023</vt:lpstr>
      <vt:lpstr>Subventions et participations Fédérales 2023</vt:lpstr>
      <vt:lpstr>Participations des licenciés</vt:lpstr>
      <vt:lpstr>Analyse Charges 2023</vt:lpstr>
      <vt:lpstr>Charges de personnel</vt:lpstr>
      <vt:lpstr>Aides développement et performance</vt:lpstr>
      <vt:lpstr>Structure du bilan 2023</vt:lpstr>
      <vt:lpstr>Situation trésorerie</vt:lpstr>
      <vt:lpstr>Quelques indicateurs de gestion 2023</vt:lpstr>
      <vt:lpstr>Validation du rapport financier</vt:lpstr>
      <vt:lpstr>PROJET DE BUDGET 2024         Le Contexte</vt:lpstr>
      <vt:lpstr>PROJET DE BUDGET 2024         A quoi sert la part régionale                                       de la licence ?</vt:lpstr>
      <vt:lpstr>PROJET DE BUDGET 2024            Les Recettes</vt:lpstr>
      <vt:lpstr>PROJET DE BUDGET 2024          Les principales dépenses</vt:lpstr>
      <vt:lpstr>TARIF DES LICENCES SAISON 2024                     ( vote de l’assemblée)</vt:lpstr>
      <vt:lpstr>Barème des licences (vote de l’assemblée)</vt:lpstr>
      <vt:lpstr>Questions 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CRENA Assemblée Générale</dc:title>
  <dc:creator>hlm</dc:creator>
  <cp:lastModifiedBy>Hugues Le Merre</cp:lastModifiedBy>
  <cp:revision>233</cp:revision>
  <dcterms:created xsi:type="dcterms:W3CDTF">2019-04-16T15:57:55Z</dcterms:created>
  <dcterms:modified xsi:type="dcterms:W3CDTF">2024-03-16T10:24:19Z</dcterms:modified>
</cp:coreProperties>
</file>