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2" r:id="rId1"/>
  </p:sldMasterIdLst>
  <p:notesMasterIdLst>
    <p:notesMasterId r:id="rId39"/>
  </p:notesMasterIdLst>
  <p:sldIdLst>
    <p:sldId id="256" r:id="rId2"/>
    <p:sldId id="261" r:id="rId3"/>
    <p:sldId id="257" r:id="rId4"/>
    <p:sldId id="262" r:id="rId5"/>
    <p:sldId id="300" r:id="rId6"/>
    <p:sldId id="301" r:id="rId7"/>
    <p:sldId id="313" r:id="rId8"/>
    <p:sldId id="296" r:id="rId9"/>
    <p:sldId id="295" r:id="rId10"/>
    <p:sldId id="329" r:id="rId11"/>
    <p:sldId id="267" r:id="rId12"/>
    <p:sldId id="302" r:id="rId13"/>
    <p:sldId id="268" r:id="rId14"/>
    <p:sldId id="269" r:id="rId15"/>
    <p:sldId id="314" r:id="rId16"/>
    <p:sldId id="293" r:id="rId17"/>
    <p:sldId id="330" r:id="rId18"/>
    <p:sldId id="331" r:id="rId19"/>
    <p:sldId id="332" r:id="rId20"/>
    <p:sldId id="259" r:id="rId21"/>
    <p:sldId id="265" r:id="rId22"/>
    <p:sldId id="266" r:id="rId23"/>
    <p:sldId id="260" r:id="rId24"/>
    <p:sldId id="333" r:id="rId25"/>
    <p:sldId id="334" r:id="rId26"/>
    <p:sldId id="335" r:id="rId27"/>
    <p:sldId id="336" r:id="rId28"/>
    <p:sldId id="263" r:id="rId29"/>
    <p:sldId id="264" r:id="rId30"/>
    <p:sldId id="290" r:id="rId31"/>
    <p:sldId id="270" r:id="rId32"/>
    <p:sldId id="299" r:id="rId33"/>
    <p:sldId id="274" r:id="rId34"/>
    <p:sldId id="275" r:id="rId35"/>
    <p:sldId id="291" r:id="rId36"/>
    <p:sldId id="312" r:id="rId37"/>
    <p:sldId id="315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about:blank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tricia\Documents\caca%20AG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about:blank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LM\escrime\2020-2021\budget\pr&#233;visionnel%20toilett&#233;-3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LM\escrime\2021-2022\vie%20statutaire\AG\BP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F9-49D3-893D-5F8B99212B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F9-49D3-893D-5F8B99212B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F9-49D3-893D-5F8B99212B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8F9-49D3-893D-5F8B99212B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8F9-49D3-893D-5F8B99212B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8F9-49D3-893D-5F8B99212B8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8F9-49D3-893D-5F8B99212B80}"/>
              </c:ext>
            </c:extLst>
          </c:dPt>
          <c:dLbls>
            <c:dLbl>
              <c:idx val="0"/>
              <c:layout>
                <c:manualLayout>
                  <c:x val="-0.1391740580071843"/>
                  <c:y val="2.9895366218236174E-3"/>
                </c:manualLayout>
              </c:layout>
              <c:tx>
                <c:rich>
                  <a:bodyPr/>
                  <a:lstStyle/>
                  <a:p>
                    <a:fld id="{26149813-F66A-4650-82B6-9A046C69E220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  12 654€  </a:t>
                    </a:r>
                    <a:fld id="{15497360-A7C8-4E32-9698-F5D13D9DDC86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8F9-49D3-893D-5F8B99212B80}"/>
                </c:ext>
              </c:extLst>
            </c:dLbl>
            <c:dLbl>
              <c:idx val="1"/>
              <c:layout>
                <c:manualLayout>
                  <c:x val="1.2949510734376215E-2"/>
                  <c:y val="1.4254204771488766E-2"/>
                </c:manualLayout>
              </c:layout>
              <c:tx>
                <c:rich>
                  <a:bodyPr/>
                  <a:lstStyle/>
                  <a:p>
                    <a:fld id="{3DA6EFA2-B8E3-415E-B6D8-14FDAB2CD413}" type="CATEGORYNAME">
                      <a:rPr lang="en-US" smtClean="0"/>
                      <a:pPr/>
                      <a:t>[NOM DE CATÉGORIE]</a:t>
                    </a:fld>
                    <a:r>
                      <a:rPr lang="en-US" baseline="0" dirty="0"/>
                      <a:t> 7 187€ </a:t>
                    </a:r>
                    <a:fld id="{7677CF88-1A05-4F11-901D-1C8254AE2D25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8F9-49D3-893D-5F8B99212B80}"/>
                </c:ext>
              </c:extLst>
            </c:dLbl>
            <c:dLbl>
              <c:idx val="2"/>
              <c:layout>
                <c:manualLayout>
                  <c:x val="5.0932701798603458E-2"/>
                  <c:y val="0.126444805385873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5C539C5-46D7-4A43-A302-2D7AD6588FDD}" type="CATEGORYNAME">
                      <a:rPr lang="fr-FR"/>
                      <a:pPr>
                        <a:defRPr sz="1200" b="1"/>
                      </a:pPr>
                      <a:t>[NOM DE CATÉGORIE]</a:t>
                    </a:fld>
                    <a:r>
                      <a:rPr lang="fr-FR" baseline="0" dirty="0"/>
                      <a:t> 26 450€   </a:t>
                    </a:r>
                    <a:fld id="{FB55AC15-AEA7-491B-861C-6DAAF75EE129}" type="PERCENTAGE">
                      <a:rPr lang="fr-FR" baseline="0" smtClean="0"/>
                      <a:pPr>
                        <a:defRPr sz="1200" b="1"/>
                      </a:pPr>
                      <a:t>[POURCENTAGE]</a:t>
                    </a:fld>
                    <a:endParaRPr lang="fr-FR" baseline="0" dirty="0"/>
                  </a:p>
                </c:rich>
              </c:tx>
              <c:spPr>
                <a:noFill/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08108194723583"/>
                      <c:h val="0.147384155455904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8F9-49D3-893D-5F8B99212B80}"/>
                </c:ext>
              </c:extLst>
            </c:dLbl>
            <c:dLbl>
              <c:idx val="3"/>
              <c:layout>
                <c:manualLayout>
                  <c:x val="4.6038444065740307E-2"/>
                  <c:y val="-3.3764697574238209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/>
                      <a:t>Licences</a:t>
                    </a:r>
                    <a:r>
                      <a:rPr lang="en-US" baseline="0" dirty="0"/>
                      <a:t> 109 135€</a:t>
                    </a:r>
                  </a:p>
                  <a:p>
                    <a:r>
                      <a:rPr lang="en-US" baseline="0" dirty="0"/>
                      <a:t>39%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9322425254224"/>
                      <c:h val="9.656203288490282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18F9-49D3-893D-5F8B99212B80}"/>
                </c:ext>
              </c:extLst>
            </c:dLbl>
            <c:dLbl>
              <c:idx val="4"/>
              <c:layout>
                <c:manualLayout>
                  <c:x val="2.4003546080823546E-2"/>
                  <c:y val="7.7930072538654627E-3"/>
                </c:manualLayout>
              </c:layout>
              <c:tx>
                <c:rich>
                  <a:bodyPr/>
                  <a:lstStyle/>
                  <a:p>
                    <a:fld id="{1BCFD818-DDBC-4BFA-8ECF-BC839424FD86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  </a:t>
                    </a:r>
                  </a:p>
                  <a:p>
                    <a:r>
                      <a:rPr lang="fr-FR" baseline="0" dirty="0"/>
                      <a:t>33 119€  12%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72886262357976"/>
                      <c:h val="0.140358744394618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8F9-49D3-893D-5F8B99212B80}"/>
                </c:ext>
              </c:extLst>
            </c:dLbl>
            <c:dLbl>
              <c:idx val="5"/>
              <c:layout>
                <c:manualLayout>
                  <c:x val="3.9948403389546399E-3"/>
                  <c:y val="-7.8542424349422688E-3"/>
                </c:manualLayout>
              </c:layout>
              <c:tx>
                <c:rich>
                  <a:bodyPr/>
                  <a:lstStyle/>
                  <a:p>
                    <a:fld id="{0B6BB316-E96F-4197-A928-FD9151CADBE4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 </a:t>
                    </a:r>
                    <a:fld id="{C811A114-0461-4E11-A410-C002844BF790}" type="VALUE">
                      <a:rPr lang="en-US" baseline="0" smtClean="0"/>
                      <a:pPr/>
                      <a:t>[VALEUR]</a:t>
                    </a:fld>
                    <a:r>
                      <a:rPr lang="en-US" baseline="0" dirty="0"/>
                      <a:t>  </a:t>
                    </a:r>
                    <a:fld id="{08F95258-2F87-431D-95BF-28C8664BF675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8F9-49D3-893D-5F8B99212B80}"/>
                </c:ext>
              </c:extLst>
            </c:dLbl>
            <c:dLbl>
              <c:idx val="6"/>
              <c:layout>
                <c:manualLayout>
                  <c:x val="-3.2704770611060661E-2"/>
                  <c:y val="0.107824582465308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F36BEF9-E6EA-40F2-96ED-86CF82D94F3D}" type="CATEGORYNAME">
                      <a:rPr lang="en-US" smtClean="0"/>
                      <a:pPr algn="ctr">
                        <a:defRPr sz="1200" b="1"/>
                      </a:pPr>
                      <a:t>[NOM DE CATÉGORIE]</a:t>
                    </a:fld>
                    <a:r>
                      <a:rPr lang="en-US" dirty="0"/>
                      <a:t> 94 765€</a:t>
                    </a:r>
                  </a:p>
                  <a:p>
                    <a:pPr algn="ctr">
                      <a:defRPr sz="1200" b="1"/>
                    </a:pPr>
                    <a:r>
                      <a:rPr lang="en-US" dirty="0"/>
                      <a:t>33%</a:t>
                    </a:r>
                  </a:p>
                </c:rich>
              </c:tx>
              <c:spPr>
                <a:noFill/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591046720108917"/>
                      <c:h val="0.108520179372197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8F9-49D3-893D-5F8B99212B80}"/>
                </c:ext>
              </c:extLst>
            </c:dLbl>
            <c:spPr>
              <a:noFill/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Feuil2!$A$13:$A$19</c:f>
              <c:strCache>
                <c:ptCount val="7"/>
                <c:pt idx="0">
                  <c:v>Divers</c:v>
                </c:pt>
                <c:pt idx="1">
                  <c:v>Exceptionnels</c:v>
                </c:pt>
                <c:pt idx="2">
                  <c:v>Financements FFE</c:v>
                </c:pt>
                <c:pt idx="3">
                  <c:v>Licences</c:v>
                </c:pt>
                <c:pt idx="4">
                  <c:v>Participations licenciés</c:v>
                </c:pt>
                <c:pt idx="5">
                  <c:v>PFR</c:v>
                </c:pt>
                <c:pt idx="6">
                  <c:v>Subventions</c:v>
                </c:pt>
              </c:strCache>
            </c:strRef>
          </c:cat>
          <c:val>
            <c:numRef>
              <c:f>Feuil2!$B$13:$B$19</c:f>
              <c:numCache>
                <c:formatCode>"€"#,##0_);[Red]\("€"#,##0\)</c:formatCode>
                <c:ptCount val="7"/>
                <c:pt idx="0">
                  <c:v>12654</c:v>
                </c:pt>
                <c:pt idx="1">
                  <c:v>7187</c:v>
                </c:pt>
                <c:pt idx="2">
                  <c:v>26450</c:v>
                </c:pt>
                <c:pt idx="3">
                  <c:v>109135</c:v>
                </c:pt>
                <c:pt idx="4">
                  <c:v>33119</c:v>
                </c:pt>
                <c:pt idx="5" formatCode="General">
                  <c:v>0</c:v>
                </c:pt>
                <c:pt idx="6">
                  <c:v>94765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8F9-49D3-893D-5F8B99212B8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37-4FB6-8DD5-A785917516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37-4FB6-8DD5-A785917516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C37-4FB6-8DD5-A7859175160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C37-4FB6-8DD5-A7859175160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C37-4FB6-8DD5-A7859175160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C37-4FB6-8DD5-A7859175160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C37-4FB6-8DD5-A7859175160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C37-4FB6-8DD5-A7859175160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C37-4FB6-8DD5-A7859175160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C37-4FB6-8DD5-A7859175160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C37-4FB6-8DD5-A78591751604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C37-4FB6-8DD5-A78591751604}"/>
              </c:ext>
            </c:extLst>
          </c:dPt>
          <c:dLbls>
            <c:dLbl>
              <c:idx val="0"/>
              <c:layout>
                <c:manualLayout>
                  <c:x val="-9.0852475475087915E-2"/>
                  <c:y val="-8.2160027026324679E-3"/>
                </c:manualLayout>
              </c:layout>
              <c:tx>
                <c:rich>
                  <a:bodyPr/>
                  <a:lstStyle/>
                  <a:p>
                    <a:fld id="{1C7DCA8B-0A95-4EBA-BFF9-E5D27633A369}" type="CATEGORYNAME">
                      <a:rPr lang="fr-FR" smtClean="0"/>
                      <a:pPr/>
                      <a:t>[NOM DE CATÉGORIE]</a:t>
                    </a:fld>
                    <a:endParaRPr lang="fr-FR" dirty="0"/>
                  </a:p>
                  <a:p>
                    <a:r>
                      <a:rPr lang="fr-FR" baseline="0" dirty="0"/>
                      <a:t>37 602€   12%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7C37-4FB6-8DD5-A78591751604}"/>
                </c:ext>
              </c:extLst>
            </c:dLbl>
            <c:dLbl>
              <c:idx val="1"/>
              <c:layout>
                <c:manualLayout>
                  <c:x val="-2.4511031893892133E-2"/>
                  <c:y val="-6.5217382476532665E-2"/>
                </c:manualLayout>
              </c:layout>
              <c:tx>
                <c:rich>
                  <a:bodyPr/>
                  <a:lstStyle/>
                  <a:p>
                    <a:fld id="{85725385-10C6-42C7-AA3A-3B0118349EE4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 </a:t>
                    </a:r>
                  </a:p>
                  <a:p>
                    <a:r>
                      <a:rPr lang="fr-FR" baseline="0" dirty="0"/>
                      <a:t>22 856€  </a:t>
                    </a:r>
                    <a:fld id="{21D46E67-69CC-42B3-904C-D5A20F2B3D52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7C37-4FB6-8DD5-A78591751604}"/>
                </c:ext>
              </c:extLst>
            </c:dLbl>
            <c:dLbl>
              <c:idx val="2"/>
              <c:layout>
                <c:manualLayout>
                  <c:x val="-1.177084535583595E-2"/>
                  <c:y val="-5.0457628440009353E-2"/>
                </c:manualLayout>
              </c:layout>
              <c:tx>
                <c:rich>
                  <a:bodyPr/>
                  <a:lstStyle/>
                  <a:p>
                    <a:fld id="{CD865E1E-2AEF-4449-A400-D58D9D13BFA8}" type="CATEGORYNAME">
                      <a:rPr lang="fr-FR" smtClean="0"/>
                      <a:pPr/>
                      <a:t>[NOM DE CATÉGORIE]</a:t>
                    </a:fld>
                    <a:endParaRPr lang="fr-FR" baseline="0" dirty="0"/>
                  </a:p>
                  <a:p>
                    <a:r>
                      <a:rPr lang="fr-FR" baseline="0" dirty="0"/>
                      <a:t>4 800€    </a:t>
                    </a:r>
                    <a:fld id="{B3252A16-4459-4654-BCE9-4093BCD6D00A}" type="PERCENTAGE">
                      <a:rPr lang="fr-FR" baseline="0"/>
                      <a:pPr/>
                      <a:t>[POURCENTAGE]</a:t>
                    </a:fld>
                    <a:endParaRPr lang="fr-FR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7C37-4FB6-8DD5-A78591751604}"/>
                </c:ext>
              </c:extLst>
            </c:dLbl>
            <c:dLbl>
              <c:idx val="3"/>
              <c:layout>
                <c:manualLayout>
                  <c:x val="-8.7710219562599084E-3"/>
                  <c:y val="-3.8541358072815154E-2"/>
                </c:manualLayout>
              </c:layout>
              <c:tx>
                <c:rich>
                  <a:bodyPr/>
                  <a:lstStyle/>
                  <a:p>
                    <a:fld id="{541C2CAE-D041-4383-AEC3-DB870D044ABC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 </a:t>
                    </a:r>
                  </a:p>
                  <a:p>
                    <a:r>
                      <a:rPr lang="en-US" baseline="0" dirty="0"/>
                      <a:t>20 664€   </a:t>
                    </a:r>
                    <a:fld id="{D90F2497-77CC-43E7-8328-BC873BFE7647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C37-4FB6-8DD5-A78591751604}"/>
                </c:ext>
              </c:extLst>
            </c:dLbl>
            <c:dLbl>
              <c:idx val="4"/>
              <c:layout>
                <c:manualLayout>
                  <c:x val="-7.5793167331583483E-3"/>
                  <c:y val="-3.7734466360021826E-2"/>
                </c:manualLayout>
              </c:layout>
              <c:tx>
                <c:rich>
                  <a:bodyPr/>
                  <a:lstStyle/>
                  <a:p>
                    <a:fld id="{2116D41F-6FAC-4847-ABB5-D6767FAB7EE5}" type="CATEGORYNAME">
                      <a:rPr lang="en-US" smtClean="0"/>
                      <a:pPr/>
                      <a:t>[NOM DE CATÉGORIE]</a:t>
                    </a:fld>
                    <a:endParaRPr lang="en-US" baseline="0" dirty="0"/>
                  </a:p>
                  <a:p>
                    <a:r>
                      <a:rPr lang="en-US" baseline="0" dirty="0"/>
                      <a:t>14 170€   </a:t>
                    </a:r>
                    <a:fld id="{567A1CC5-0470-48DF-AD95-0BF9A7917154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7C37-4FB6-8DD5-A78591751604}"/>
                </c:ext>
              </c:extLst>
            </c:dLbl>
            <c:dLbl>
              <c:idx val="5"/>
              <c:layout>
                <c:manualLayout>
                  <c:x val="5.2084212776296662E-3"/>
                  <c:y val="-3.4868896338452741E-2"/>
                </c:manualLayout>
              </c:layout>
              <c:tx>
                <c:rich>
                  <a:bodyPr/>
                  <a:lstStyle/>
                  <a:p>
                    <a:fld id="{258AC30B-2746-46A2-A68D-E5B0DDD2BA68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 </a:t>
                    </a:r>
                  </a:p>
                  <a:p>
                    <a:r>
                      <a:rPr lang="en-US" baseline="0" dirty="0"/>
                      <a:t>8 390€  </a:t>
                    </a:r>
                    <a:fld id="{644C8C2A-2F5B-4D16-9B47-A07404FAEC0F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7C37-4FB6-8DD5-A78591751604}"/>
                </c:ext>
              </c:extLst>
            </c:dLbl>
            <c:dLbl>
              <c:idx val="6"/>
              <c:layout>
                <c:manualLayout>
                  <c:x val="0.11001668885081145"/>
                  <c:y val="3.3567749491182387E-2"/>
                </c:manualLayout>
              </c:layout>
              <c:tx>
                <c:rich>
                  <a:bodyPr/>
                  <a:lstStyle/>
                  <a:p>
                    <a:fld id="{851DBC65-DC04-41C0-BA23-411331D663C9}" type="CATEGORYNAME">
                      <a:rPr lang="en-US" smtClean="0"/>
                      <a:pPr/>
                      <a:t>[NOM DE CATÉGORIE]</a:t>
                    </a:fld>
                    <a:endParaRPr lang="en-US" baseline="0" dirty="0"/>
                  </a:p>
                  <a:p>
                    <a:r>
                      <a:rPr lang="en-US" baseline="0" dirty="0"/>
                      <a:t>2 155€    </a:t>
                    </a:r>
                    <a:fld id="{ED01BA2B-3EF7-4AB0-B51F-829BEB426529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C37-4FB6-8DD5-A7859175160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A1D7F45D-8D39-4507-98EF-DC8947A825EC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 </a:t>
                    </a:r>
                  </a:p>
                  <a:p>
                    <a:r>
                      <a:rPr lang="en-US" baseline="0" dirty="0"/>
                      <a:t>13 346€    </a:t>
                    </a:r>
                    <a:fld id="{5A68E14B-41C2-40F6-B5A7-2A84A2F41430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7C37-4FB6-8DD5-A78591751604}"/>
                </c:ext>
              </c:extLst>
            </c:dLbl>
            <c:dLbl>
              <c:idx val="8"/>
              <c:layout>
                <c:manualLayout>
                  <c:x val="-5.9526659214618784E-2"/>
                  <c:y val="5.1789194667498243E-3"/>
                </c:manualLayout>
              </c:layout>
              <c:tx>
                <c:rich>
                  <a:bodyPr/>
                  <a:lstStyle/>
                  <a:p>
                    <a:r>
                      <a:rPr lang="fr-FR" baseline="0" dirty="0"/>
                      <a:t>Organisations CRENA </a:t>
                    </a:r>
                  </a:p>
                  <a:p>
                    <a:r>
                      <a:rPr lang="fr-FR" baseline="0" dirty="0"/>
                      <a:t>27 326€    </a:t>
                    </a:r>
                    <a:fld id="{7EA643EE-BED6-424B-8252-37DDC7FAF603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7C37-4FB6-8DD5-A78591751604}"/>
                </c:ext>
              </c:extLst>
            </c:dLbl>
            <c:dLbl>
              <c:idx val="9"/>
              <c:layout>
                <c:manualLayout>
                  <c:x val="-0.13351369487618403"/>
                  <c:y val="8.6385488942595044E-3"/>
                </c:manualLayout>
              </c:layout>
              <c:tx>
                <c:rich>
                  <a:bodyPr/>
                  <a:lstStyle/>
                  <a:p>
                    <a:fld id="{BC0287F0-502C-42EC-8548-7AECB337F62F}" type="CATEGORYNAME">
                      <a:rPr lang="en-US"/>
                      <a:pPr/>
                      <a:t>[NOM DE CATÉGORIE]</a:t>
                    </a:fld>
                    <a:r>
                      <a:rPr lang="en-US" dirty="0"/>
                      <a:t>  8 390€     </a:t>
                    </a:r>
                    <a:fld id="{D835CAAC-9659-4FDD-A307-98EF2DAC0650}" type="PERCENTAGE">
                      <a:rPr lang="en-US" baseline="0" smtClean="0"/>
                      <a:pPr/>
                      <a:t>[POURCENTAGE]</a:t>
                    </a:fld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7C37-4FB6-8DD5-A78591751604}"/>
                </c:ext>
              </c:extLst>
            </c:dLbl>
            <c:dLbl>
              <c:idx val="10"/>
              <c:layout>
                <c:manualLayout>
                  <c:x val="-0.11646998375189795"/>
                  <c:y val="-7.86777379993203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BFF52FC-4DFE-4CF3-ACD0-F068975BDD96}" type="CATEGORYNAME">
                      <a:rPr lang="en-US" smtClean="0"/>
                      <a:pPr>
                        <a:defRPr sz="1200" b="1"/>
                      </a:pPr>
                      <a:t>[NOM DE CATÉGORIE]</a:t>
                    </a:fld>
                    <a:r>
                      <a:rPr lang="en-US" baseline="0" dirty="0"/>
                      <a:t> 27 782€ </a:t>
                    </a:r>
                    <a:fld id="{C5A46B19-9EE4-4586-A625-7B28AD0F05DE}" type="PERCENTAGE">
                      <a:rPr lang="en-US" baseline="0" smtClean="0"/>
                      <a:pPr>
                        <a:defRPr sz="1200" b="1"/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noFill/>
                <a:ln w="12700"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817411847401571"/>
                      <c:h val="0.10045939773537588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7C37-4FB6-8DD5-A78591751604}"/>
                </c:ext>
              </c:extLst>
            </c:dLbl>
            <c:dLbl>
              <c:idx val="11"/>
              <c:layout>
                <c:manualLayout>
                  <c:x val="-1.22919059993091E-2"/>
                  <c:y val="-4.1319612276188251E-2"/>
                </c:manualLayout>
              </c:layout>
              <c:tx>
                <c:rich>
                  <a:bodyPr/>
                  <a:lstStyle/>
                  <a:p>
                    <a:fld id="{120FE318-B9B7-4FA8-944A-4BC675E7E782}" type="CATEGORYNAME">
                      <a:rPr lang="en-US" smtClean="0"/>
                      <a:pPr/>
                      <a:t>[NOM DE CATÉGORIE]</a:t>
                    </a:fld>
                    <a:r>
                      <a:rPr lang="en-US" baseline="0" dirty="0"/>
                      <a:t> </a:t>
                    </a:r>
                  </a:p>
                  <a:p>
                    <a:r>
                      <a:rPr lang="en-US" baseline="0" dirty="0"/>
                      <a:t>126 781€ 40%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7C37-4FB6-8DD5-A78591751604}"/>
                </c:ext>
              </c:extLst>
            </c:dLbl>
            <c:spPr>
              <a:noFill/>
              <a:ln w="12700"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Feuil1!$A$18:$A$29</c:f>
              <c:strCache>
                <c:ptCount val="12"/>
                <c:pt idx="0">
                  <c:v>Aides aux ATE</c:v>
                </c:pt>
                <c:pt idx="1">
                  <c:v>Aides aux Clubs</c:v>
                </c:pt>
                <c:pt idx="2">
                  <c:v>Aides tireurs HN</c:v>
                </c:pt>
                <c:pt idx="3">
                  <c:v>Amortissements</c:v>
                </c:pt>
                <c:pt idx="4">
                  <c:v>Crefed</c:v>
                </c:pt>
                <c:pt idx="5">
                  <c:v>Déplacements</c:v>
                </c:pt>
                <c:pt idx="6">
                  <c:v>Exceptionnels</c:v>
                </c:pt>
                <c:pt idx="7">
                  <c:v>Gestion</c:v>
                </c:pt>
                <c:pt idx="8">
                  <c:v>Organisatios Crena</c:v>
                </c:pt>
                <c:pt idx="9">
                  <c:v>PFR</c:v>
                </c:pt>
                <c:pt idx="10">
                  <c:v>Prestataires</c:v>
                </c:pt>
                <c:pt idx="11">
                  <c:v>Rémunérations</c:v>
                </c:pt>
              </c:strCache>
            </c:strRef>
          </c:cat>
          <c:val>
            <c:numRef>
              <c:f>Feuil1!$B$18:$B$29</c:f>
              <c:numCache>
                <c:formatCode>"€"#,##0_);[Red]\("€"#,##0\)</c:formatCode>
                <c:ptCount val="12"/>
                <c:pt idx="0">
                  <c:v>37602</c:v>
                </c:pt>
                <c:pt idx="1">
                  <c:v>22856</c:v>
                </c:pt>
                <c:pt idx="2">
                  <c:v>4800</c:v>
                </c:pt>
                <c:pt idx="3">
                  <c:v>20664</c:v>
                </c:pt>
                <c:pt idx="4">
                  <c:v>14170</c:v>
                </c:pt>
                <c:pt idx="5">
                  <c:v>8390</c:v>
                </c:pt>
                <c:pt idx="6">
                  <c:v>2155</c:v>
                </c:pt>
                <c:pt idx="7">
                  <c:v>13346</c:v>
                </c:pt>
                <c:pt idx="8">
                  <c:v>27326</c:v>
                </c:pt>
                <c:pt idx="9">
                  <c:v>8290</c:v>
                </c:pt>
                <c:pt idx="10">
                  <c:v>27782</c:v>
                </c:pt>
                <c:pt idx="11">
                  <c:v>130409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7C37-4FB6-8DD5-A7859175160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>
          <a:lumMod val="25000"/>
          <a:lumOff val="75000"/>
        </a:sys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Disponibilités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ACTIF</c:v>
                </c:pt>
                <c:pt idx="2">
                  <c:v>PASSIF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 formatCode="&quot;€&quot;#,##0_);[Red]\(&quot;€&quot;#,##0\)">
                  <c:v>192509</c:v>
                </c:pt>
                <c:pt idx="2" formatCode="&quot;€&quot;#,##0_);[Red]\(&quot;€&quot;#,##0\)">
                  <c:v>18386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E-4CE6-8910-773FB7EF0D9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Créances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ACTIF</c:v>
                </c:pt>
                <c:pt idx="2">
                  <c:v>PASSIF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 formatCode="&quot;€&quot;#,##0_);[Red]\(&quot;€&quot;#,##0\)">
                  <c:v>8815</c:v>
                </c:pt>
                <c:pt idx="2" formatCode="&quot;€&quot;#,##0_);[Red]\(&quot;€&quot;#,##0\)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1E-4CE6-8910-773FB7EF0D96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Immobilisations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83950617283953"/>
                      <c:h val="9.43107577326637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81E-4CE6-8910-773FB7EF0D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ACTIF</c:v>
                </c:pt>
                <c:pt idx="2">
                  <c:v>PASSIF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 formatCode="&quot;€&quot;#,##0_);[Red]\(&quot;€&quot;#,##0\)">
                  <c:v>26903</c:v>
                </c:pt>
                <c:pt idx="2" formatCode="&quot;€&quot;#,##0_);[Red]\(&quot;€&quot;#,##0\)">
                  <c:v>196607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1E-4CE6-8910-773FB7EF0D9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860758352"/>
        <c:axId val="1705718224"/>
      </c:barChart>
      <c:catAx>
        <c:axId val="1860758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05718224"/>
        <c:crosses val="autoZero"/>
        <c:auto val="1"/>
        <c:lblAlgn val="ctr"/>
        <c:lblOffset val="100"/>
        <c:noMultiLvlLbl val="0"/>
      </c:catAx>
      <c:valAx>
        <c:axId val="170571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€&quot;#,##0_);[Red]\(&quot;€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60758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/>
              <a:t>Répartition des dépenses régionales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F3D-4FBF-8BA0-7C0EAB0FF0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2F3D-4FBF-8BA0-7C0EAB0FF0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2F3D-4FBF-8BA0-7C0EAB0FF0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2F3D-4FBF-8BA0-7C0EAB0FF0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2F3D-4FBF-8BA0-7C0EAB0FF029}"/>
              </c:ext>
            </c:extLst>
          </c:dPt>
          <c:dLbls>
            <c:dLbl>
              <c:idx val="0"/>
              <c:layout>
                <c:manualLayout>
                  <c:x val="0"/>
                  <c:y val="-7.7182838547783642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599326648160652"/>
                      <c:h val="6.91440085823901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3D-4FBF-8BA0-7C0EAB0FF029}"/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70506752969635"/>
                      <c:h val="6.91440085823901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F3D-4FBF-8BA0-7C0EAB0FF029}"/>
                </c:ext>
              </c:extLst>
            </c:dLbl>
            <c:dLbl>
              <c:idx val="2"/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025870693837317"/>
                      <c:h val="0.130376820308366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F3D-4FBF-8BA0-7C0EAB0FF029}"/>
                </c:ext>
              </c:extLst>
            </c:dLbl>
            <c:dLbl>
              <c:idx val="3"/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718025987672387"/>
                      <c:h val="6.91440085823901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F3D-4FBF-8BA0-7C0EAB0FF029}"/>
                </c:ext>
              </c:extLst>
            </c:dLbl>
            <c:dLbl>
              <c:idx val="4"/>
              <c:layout>
                <c:manualLayout>
                  <c:x val="0.1504849649623097"/>
                  <c:y val="-1.6975183910865679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1848731419828147"/>
                      <c:h val="0.105315443346375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2F3D-4FBF-8BA0-7C0EAB0FF029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rgbClr val="4472C4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Feuil1!$H$99:$H$103</c:f>
              <c:strCache>
                <c:ptCount val="5"/>
                <c:pt idx="0">
                  <c:v>salaires (92 600€)</c:v>
                </c:pt>
                <c:pt idx="1">
                  <c:v>vie régionale (39 895€)</c:v>
                </c:pt>
                <c:pt idx="2">
                  <c:v>aides au développement (91 930 €)</c:v>
                </c:pt>
                <c:pt idx="3">
                  <c:v>vacations (40 218€)</c:v>
                </c:pt>
                <c:pt idx="4">
                  <c:v>frais de fonctionnement (14 804 €)</c:v>
                </c:pt>
              </c:strCache>
            </c:strRef>
          </c:cat>
          <c:val>
            <c:numRef>
              <c:f>Feuil1!$I$99:$I$103</c:f>
              <c:numCache>
                <c:formatCode>0%</c:formatCode>
                <c:ptCount val="5"/>
                <c:pt idx="0">
                  <c:v>0.34643323601153286</c:v>
                </c:pt>
                <c:pt idx="1">
                  <c:v>0.14925436231835965</c:v>
                </c:pt>
                <c:pt idx="2">
                  <c:v>0.34392664564298292</c:v>
                </c:pt>
                <c:pt idx="3">
                  <c:v>0.15046276334678002</c:v>
                </c:pt>
                <c:pt idx="4">
                  <c:v>5.5384423605990635E-2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F3D-4FBF-8BA0-7C0EAB0FF02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</cdr:x>
      <cdr:y>0.08587</cdr:y>
    </cdr:from>
    <cdr:to>
      <cdr:x>0.76861</cdr:x>
      <cdr:y>0.19724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B211916C-3874-4F32-FFB1-D8C9E1B632FB}"/>
            </a:ext>
          </a:extLst>
        </cdr:cNvPr>
        <cdr:cNvSpPr txBox="1"/>
      </cdr:nvSpPr>
      <cdr:spPr>
        <a:xfrm xmlns:a="http://schemas.openxmlformats.org/drawingml/2006/main">
          <a:off x="4690864" y="388640"/>
          <a:ext cx="163448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0.28125</cdr:x>
      <cdr:y>0.10178</cdr:y>
    </cdr:from>
    <cdr:to>
      <cdr:x>0.40744</cdr:x>
      <cdr:y>0.1897</cdr:y>
    </cdr:to>
    <cdr:sp macro="" textlink="">
      <cdr:nvSpPr>
        <cdr:cNvPr id="3" name="ZoneTexte 2">
          <a:extLst xmlns:a="http://schemas.openxmlformats.org/drawingml/2006/main">
            <a:ext uri="{FF2B5EF4-FFF2-40B4-BE49-F238E27FC236}">
              <a16:creationId xmlns:a16="http://schemas.microsoft.com/office/drawing/2014/main" id="{D1BD2904-D899-CC88-96CA-E5AA8A08026B}"/>
            </a:ext>
          </a:extLst>
        </cdr:cNvPr>
        <cdr:cNvSpPr txBox="1"/>
      </cdr:nvSpPr>
      <cdr:spPr>
        <a:xfrm xmlns:a="http://schemas.openxmlformats.org/drawingml/2006/main">
          <a:off x="2314602" y="460648"/>
          <a:ext cx="1038482" cy="397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800" dirty="0"/>
            <a:t>Immobilisations</a:t>
          </a:r>
        </a:p>
      </cdr:txBody>
    </cdr:sp>
  </cdr:relSizeAnchor>
  <cdr:relSizeAnchor xmlns:cdr="http://schemas.openxmlformats.org/drawingml/2006/chartDrawing">
    <cdr:from>
      <cdr:x>0.29</cdr:x>
      <cdr:y>0.21315</cdr:y>
    </cdr:from>
    <cdr:to>
      <cdr:x>0.43348</cdr:x>
      <cdr:y>0.30861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4F54B794-007B-DC09-5E62-68FFFFCDD7F3}"/>
            </a:ext>
          </a:extLst>
        </cdr:cNvPr>
        <cdr:cNvSpPr txBox="1"/>
      </cdr:nvSpPr>
      <cdr:spPr>
        <a:xfrm xmlns:a="http://schemas.openxmlformats.org/drawingml/2006/main">
          <a:off x="2386608" y="964704"/>
          <a:ext cx="118072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800" dirty="0"/>
            <a:t>Créances</a:t>
          </a:r>
        </a:p>
      </cdr:txBody>
    </cdr:sp>
  </cdr:relSizeAnchor>
  <cdr:relSizeAnchor xmlns:cdr="http://schemas.openxmlformats.org/drawingml/2006/chartDrawing">
    <cdr:from>
      <cdr:x>0.29875</cdr:x>
      <cdr:y>0.64272</cdr:y>
    </cdr:from>
    <cdr:to>
      <cdr:x>0.45361</cdr:x>
      <cdr:y>0.84475</cdr:y>
    </cdr:to>
    <cdr:sp macro="" textlink="">
      <cdr:nvSpPr>
        <cdr:cNvPr id="5" name="ZoneTexte 4">
          <a:extLst xmlns:a="http://schemas.openxmlformats.org/drawingml/2006/main">
            <a:ext uri="{FF2B5EF4-FFF2-40B4-BE49-F238E27FC236}">
              <a16:creationId xmlns:a16="http://schemas.microsoft.com/office/drawing/2014/main" id="{C03A87A1-A49B-92F3-923C-27226E857B83}"/>
            </a:ext>
          </a:extLst>
        </cdr:cNvPr>
        <cdr:cNvSpPr txBox="1"/>
      </cdr:nvSpPr>
      <cdr:spPr>
        <a:xfrm xmlns:a="http://schemas.openxmlformats.org/drawingml/2006/main">
          <a:off x="2458616" y="2908920"/>
          <a:ext cx="127444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800" dirty="0"/>
            <a:t>Disponibilités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2215E-7BF1-45C6-8427-358639EB1213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082F0-5672-4535-927E-25E5436FD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23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2AA5F-E6CD-4877-A1E0-0808D9EA1D1A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053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2AA5F-E6CD-4877-A1E0-0808D9EA1D1A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620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2AA5F-E6CD-4877-A1E0-0808D9EA1D1A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2AA5F-E6CD-4877-A1E0-0808D9EA1D1A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824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2AA5F-E6CD-4877-A1E0-0808D9EA1D1A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10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0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89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52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706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70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35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06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25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49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6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98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4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03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3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60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7067" y="1666778"/>
            <a:ext cx="7766936" cy="323773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/>
              <a:t>Comité Régional d’Escrime Nouvelle Aquitaine 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0749" y="5225005"/>
            <a:ext cx="7766936" cy="1096899"/>
          </a:xfrm>
        </p:spPr>
        <p:txBody>
          <a:bodyPr/>
          <a:lstStyle/>
          <a:p>
            <a:r>
              <a:rPr lang="fr-FR" sz="3200" dirty="0"/>
              <a:t>Assemblée Générale– 16 avril 2023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7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/>
          <a:lstStyle/>
          <a:p>
            <a:pPr algn="l"/>
            <a:r>
              <a:rPr lang="fr-FR" sz="3200" dirty="0"/>
              <a:t>Vie Sportive/Accès Haut Niveau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1053378"/>
            <a:ext cx="9918240" cy="5649659"/>
          </a:xfrm>
        </p:spPr>
        <p:txBody>
          <a:bodyPr>
            <a:normAutofit/>
          </a:bodyPr>
          <a:lstStyle/>
          <a:p>
            <a:pPr algn="l"/>
            <a:endParaRPr lang="fr-FR" sz="21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FREQUENTATION COMPETITIONS DE LIGUE (Saison 2022- 2023):</a:t>
            </a:r>
            <a:endParaRPr lang="fr-FR" sz="2100" dirty="0">
              <a:highlight>
                <a:srgbClr val="FFFF00"/>
              </a:highlight>
            </a:endParaRPr>
          </a:p>
          <a:p>
            <a:pPr algn="l"/>
            <a:r>
              <a:rPr lang="fr-FR" dirty="0"/>
              <a:t>	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B9A8549-8B59-DD7D-9935-CA41CEAA5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680696"/>
              </p:ext>
            </p:extLst>
          </p:nvPr>
        </p:nvGraphicFramePr>
        <p:xfrm>
          <a:off x="569843" y="2840980"/>
          <a:ext cx="10177670" cy="3288983"/>
        </p:xfrm>
        <a:graphic>
          <a:graphicData uri="http://schemas.openxmlformats.org/drawingml/2006/table">
            <a:tbl>
              <a:tblPr/>
              <a:tblGrid>
                <a:gridCol w="675861">
                  <a:extLst>
                    <a:ext uri="{9D8B030D-6E8A-4147-A177-3AD203B41FA5}">
                      <a16:colId xmlns:a16="http://schemas.microsoft.com/office/drawing/2014/main" val="1592666179"/>
                    </a:ext>
                  </a:extLst>
                </a:gridCol>
                <a:gridCol w="3445566">
                  <a:extLst>
                    <a:ext uri="{9D8B030D-6E8A-4147-A177-3AD203B41FA5}">
                      <a16:colId xmlns:a16="http://schemas.microsoft.com/office/drawing/2014/main" val="3285003120"/>
                    </a:ext>
                  </a:extLst>
                </a:gridCol>
                <a:gridCol w="1855304">
                  <a:extLst>
                    <a:ext uri="{9D8B030D-6E8A-4147-A177-3AD203B41FA5}">
                      <a16:colId xmlns:a16="http://schemas.microsoft.com/office/drawing/2014/main" val="4087073358"/>
                    </a:ext>
                  </a:extLst>
                </a:gridCol>
                <a:gridCol w="1378226">
                  <a:extLst>
                    <a:ext uri="{9D8B030D-6E8A-4147-A177-3AD203B41FA5}">
                      <a16:colId xmlns:a16="http://schemas.microsoft.com/office/drawing/2014/main" val="2549700644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2558422314"/>
                    </a:ext>
                  </a:extLst>
                </a:gridCol>
                <a:gridCol w="901148">
                  <a:extLst>
                    <a:ext uri="{9D8B030D-6E8A-4147-A177-3AD203B41FA5}">
                      <a16:colId xmlns:a16="http://schemas.microsoft.com/office/drawing/2014/main" val="1360329084"/>
                    </a:ext>
                  </a:extLst>
                </a:gridCol>
                <a:gridCol w="490330">
                  <a:extLst>
                    <a:ext uri="{9D8B030D-6E8A-4147-A177-3AD203B41FA5}">
                      <a16:colId xmlns:a16="http://schemas.microsoft.com/office/drawing/2014/main" val="3703297447"/>
                    </a:ext>
                  </a:extLst>
                </a:gridCol>
              </a:tblGrid>
              <a:tr h="39650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H2032</a:t>
                      </a:r>
                    </a:p>
                  </a:txBody>
                  <a:tcPr marL="0" marR="0" marT="0" marB="0" vert="wordArt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ÉPREUVE DE NOUVELLE-AQUITAINE H2032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EPEE M15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27-nov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239752"/>
                  </a:ext>
                </a:extLst>
              </a:tr>
              <a:tr h="3965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FLEURET M15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27-nov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COGNAC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174660"/>
                  </a:ext>
                </a:extLst>
              </a:tr>
              <a:tr h="3965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SABRE M15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19-nov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 le 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84887"/>
                  </a:ext>
                </a:extLst>
              </a:tr>
              <a:tr h="3965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ÉPREUVE DE ZONE (NOUVELLE-AQUITAINE + OCCITANIE) H2032</a:t>
                      </a:r>
                      <a:b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1/4 DE FINALE H2032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M15 EPEE/FLEURET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ET 29 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Villeneuve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985593"/>
                  </a:ext>
                </a:extLst>
              </a:tr>
              <a:tr h="3965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724661"/>
                  </a:ext>
                </a:extLst>
              </a:tr>
              <a:tr h="5154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Artistique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Sélection régionale pour les CF d'escrime artistique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trois catégories d'armes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Duel / bataille / solo / ensemble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22-oct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LIBOURNE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215919"/>
                  </a:ext>
                </a:extLst>
              </a:tr>
              <a:tr h="3469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Sabre Laser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régional  Sabre Laser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Sabre Laser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27-nov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BOULAZAC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23650"/>
                  </a:ext>
                </a:extLst>
              </a:tr>
              <a:tr h="4440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Sélection régionale pour les CF Sabre Laser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22/23 ou 29/30 octobre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TESTE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408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843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1663908"/>
            <a:ext cx="9580078" cy="5039129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DETECTION, PERFECTIONNEMENT, PERFORMANCE: 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b="1" u="sng" dirty="0"/>
              <a:t>Activité régionale : </a:t>
            </a:r>
            <a:endParaRPr lang="fr-FR" sz="1700" b="1" u="sng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1700" dirty="0"/>
              <a:t>5 journées d’animations territoriales fleuret et épée (Sud et Nord de la région) pour les M11 à M15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1700" dirty="0"/>
              <a:t>7 stages régionaux : </a:t>
            </a:r>
          </a:p>
          <a:p>
            <a:pPr lvl="2" algn="l"/>
            <a:r>
              <a:rPr lang="fr-FR" sz="1700" dirty="0"/>
              <a:t>	- 4 stages fleuret (octobre, décembre, février, avril de M13 à M20) à Limoges suite à une 	convention signée avec le CHEOPS</a:t>
            </a:r>
          </a:p>
          <a:p>
            <a:pPr lvl="2" algn="l"/>
            <a:r>
              <a:rPr lang="fr-FR" sz="1700" dirty="0"/>
              <a:t>	- 2 stages à l’épée (février, avril de M13 à M20) à Dax</a:t>
            </a:r>
          </a:p>
          <a:p>
            <a:pPr lvl="2" algn="l"/>
            <a:r>
              <a:rPr lang="fr-FR" sz="1700" dirty="0"/>
              <a:t>	- 1 stage sabre (février de M13 à M15) à sabre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1700" dirty="0"/>
              <a:t>2 entraînements régionaux à l’épée (octobre et janvier) à Villeneuve et au Bouscat</a:t>
            </a:r>
            <a:endParaRPr lang="fr-FR" sz="1900" b="1" u="sng" dirty="0"/>
          </a:p>
          <a:p>
            <a:pPr marL="882650" lvl="2" indent="-342900" algn="l">
              <a:buFont typeface="Wingdings" panose="05000000000000000000" pitchFamily="2" charset="2"/>
              <a:buChar char="§"/>
            </a:pPr>
            <a:r>
              <a:rPr lang="fr-FR" sz="1900" b="1" u="sng" dirty="0"/>
              <a:t>Perspectives</a:t>
            </a:r>
            <a:r>
              <a:rPr lang="fr-FR" sz="1900" b="1" dirty="0"/>
              <a:t> : </a:t>
            </a:r>
            <a:r>
              <a:rPr lang="fr-FR" sz="1700" b="1" dirty="0"/>
              <a:t>Disparate en fonction des armes 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fr-FR" sz="1700" dirty="0"/>
              <a:t>Au fleuret, maintenir cette dynamique et cette organisation.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fr-FR" sz="1700" dirty="0"/>
              <a:t>A l’épée, lancer une dynamique pour arriver à 3 stages avec convention sur un lieu identifié  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fr-FR" sz="1700" dirty="0"/>
              <a:t>Au sabre, relancer les animations interdépartementales pour les petites catégories et identifier les lieux de stage plus tôt dans la saison.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9E56F52-1CF9-6DC1-E0AE-38781A9AE084}"/>
              </a:ext>
            </a:extLst>
          </p:cNvPr>
          <p:cNvSpPr txBox="1"/>
          <p:nvPr/>
        </p:nvSpPr>
        <p:spPr>
          <a:xfrm>
            <a:off x="9515062" y="198783"/>
            <a:ext cx="2674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549314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/>
          <a:lstStyle/>
          <a:p>
            <a:pPr algn="l"/>
            <a:r>
              <a:rPr lang="fr-FR" sz="3200" dirty="0"/>
              <a:t>Vie Sportive/Accès Haut Niveau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2057400"/>
            <a:ext cx="8525858" cy="4645637"/>
          </a:xfrm>
        </p:spPr>
        <p:txBody>
          <a:bodyPr>
            <a:normAutofit fontScale="77500" lnSpcReduction="20000"/>
          </a:bodyPr>
          <a:lstStyle/>
          <a:p>
            <a:pPr algn="l"/>
            <a:endParaRPr lang="fr-FR" sz="21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RESULTATS SPORTIFS (2022-2023): </a:t>
            </a:r>
          </a:p>
          <a:p>
            <a:pPr lvl="2" algn="l"/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>
                <a:solidFill>
                  <a:schemeClr val="bg1">
                    <a:lumMod val="50000"/>
                  </a:schemeClr>
                </a:solidFill>
              </a:rPr>
              <a:t>Environ 12% de licenciés pratiquent la compétition au niveau national et international.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fr-FR" sz="1900" dirty="0"/>
              <a:t>Sélection aux compétitions: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sz="1700" dirty="0"/>
              <a:t>40 tireurs identifiés ont été sélectionnés sur des épreuves nationales ou internationales sélectives dans les catégories M17, M20, séniors. </a:t>
            </a:r>
            <a:r>
              <a:rPr lang="fr-FR" sz="1600" dirty="0"/>
              <a:t>Dans le cadre de l’aide à la performance le CRENA participe à hauteur de </a:t>
            </a:r>
            <a:r>
              <a:rPr lang="fr-FR" sz="1800" dirty="0"/>
              <a:t>200 euros pour les compétitions à l’étranger, 100 euros pour les compétitions en France.</a:t>
            </a:r>
            <a:endParaRPr lang="fr-FR" sz="1700" dirty="0"/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fr-FR" sz="1700" dirty="0"/>
              <a:t>8 tireurs identifiés ont été sélectionnés en équipe de France et pris en charge par la Fédération sur plusieurs épreuves.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>
                <a:solidFill>
                  <a:schemeClr val="bg1">
                    <a:lumMod val="50000"/>
                  </a:schemeClr>
                </a:solidFill>
              </a:rPr>
              <a:t>18 tireurs de la Nouvelle Aquitaine sont sur liste des sportifs de haut niveau (1 sur liste élite, 4 sur liste relève, 8 sur liste Espoirs).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Championnats de France 2022 : 27 médailles (11 en équipe, 16 individuel)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/>
              <a:t>7 titres dont 5 au sabre. </a:t>
            </a:r>
            <a:r>
              <a:rPr lang="fr-FR" sz="1700" dirty="0" err="1"/>
              <a:t>Boulière</a:t>
            </a:r>
            <a:r>
              <a:rPr lang="fr-FR" sz="1700" dirty="0"/>
              <a:t> Clément (N1 M17 épée), Pelletier H (N1 M20 F), </a:t>
            </a:r>
            <a:r>
              <a:rPr lang="fr-FR" sz="1700" dirty="0" err="1"/>
              <a:t>Blasco</a:t>
            </a:r>
            <a:r>
              <a:rPr lang="fr-FR" sz="1700" dirty="0"/>
              <a:t> Pierre (universitaire sabre), Guyonnaud Albin (N3 M20 sabre), Equipe de Pau N2 et N3 senior, Equipe de Pau dame (N1 en M15 sabre)</a:t>
            </a:r>
            <a:endParaRPr lang="fr-FR" sz="17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algn="l"/>
            <a:r>
              <a:rPr lang="fr-FR" dirty="0"/>
              <a:t>	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15062" y="198783"/>
            <a:ext cx="2674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1838721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Vie Sportive/Accession au Haut Niveau</a:t>
            </a:r>
            <a:br>
              <a:rPr lang="fr-FR" sz="3200" dirty="0"/>
            </a:br>
            <a:r>
              <a:rPr lang="fr-FR" sz="3200" dirty="0"/>
              <a:t>             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4054" y="1508484"/>
            <a:ext cx="8525858" cy="523521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400" dirty="0"/>
              <a:t>Les CREFED sont supprimés et sont remplacés par une filière fédérale 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1700" b="1" u="sng" dirty="0"/>
              <a:t>Centres de préformation : </a:t>
            </a:r>
            <a:r>
              <a:rPr lang="fr-FR" sz="1700" dirty="0"/>
              <a:t>structure locale (à l’échelle le plus souvent d’un club ou d’une ADE, dont le public cible sont les M13/M15, et une organisation répondant à un cahier des charges fédéral (convention collège / volume  d’entraînement / équipe technique d’encadrement, suivi scolaire ...).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1700" b="1" u="sng" dirty="0"/>
              <a:t>Centres de formation </a:t>
            </a:r>
            <a:r>
              <a:rPr lang="fr-FR" sz="1700" b="1" dirty="0"/>
              <a:t>: </a:t>
            </a:r>
            <a:r>
              <a:rPr lang="fr-FR" sz="1700" dirty="0"/>
              <a:t>structure dont le recrutement peut être régional, voire au-delà s’il n’y a pas de structure alentours, dont le public cible sont les lycéens, et une organisation répondant également à un cahier des charges, plus exigeant, et offrant la possibilité d’un internat.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1700" b="1" u="sng" dirty="0"/>
              <a:t>En Nouvelle Aquitaine, nous avons </a:t>
            </a:r>
            <a:r>
              <a:rPr lang="fr-FR" sz="1700" dirty="0"/>
              <a:t>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1700" dirty="0"/>
              <a:t>2 labellisations pour des centres de formation fédérale (Pau / BEC)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1700" dirty="0"/>
              <a:t>1 labellisation pour un centre de préformation fédérale (Boulazac</a:t>
            </a:r>
            <a:r>
              <a:rPr lang="fr-FR" dirty="0"/>
              <a:t>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1700" dirty="0"/>
              <a:t>2 pôles d’excellence départementaux : (Dax et Escrime Vienne)</a:t>
            </a:r>
          </a:p>
          <a:p>
            <a:pPr lvl="2" algn="l"/>
            <a:r>
              <a:rPr lang="fr-FR" sz="1700" dirty="0">
                <a:solidFill>
                  <a:schemeClr val="tx1"/>
                </a:solidFill>
              </a:rPr>
              <a:t>Aucune demande de labellisation cette année.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3034123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6046" y="897134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 DEVELOPPEMENT -</a:t>
            </a:r>
            <a:br>
              <a:rPr lang="fr-FR" sz="3200" dirty="0"/>
            </a:br>
            <a:r>
              <a:rPr lang="fr-FR" sz="3200" dirty="0"/>
              <a:t>PROMOTION DE LA DISCIPLINE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4054" y="1892859"/>
            <a:ext cx="8047876" cy="4326222"/>
          </a:xfrm>
        </p:spPr>
        <p:txBody>
          <a:bodyPr>
            <a:normAutofit fontScale="92500"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400" dirty="0"/>
              <a:t> </a:t>
            </a:r>
            <a:r>
              <a:rPr lang="fr-FR" sz="2000" dirty="0"/>
              <a:t>Les actions en cours de développement :</a:t>
            </a:r>
          </a:p>
          <a:p>
            <a:pPr marL="1257300" lvl="2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Sabre Laser : cette discipline demande à se structurer ce qui a été réalisé en partie cette année avec la création d’un circuit et d’un classement. 11 structures ont été identifiées cette saison.</a:t>
            </a:r>
          </a:p>
          <a:p>
            <a:pPr marL="1257300" lvl="2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Solution riposte : de nombreux départements et/ou clubs souhaitent ouvrir un créneau.</a:t>
            </a:r>
          </a:p>
          <a:p>
            <a:pPr marL="1257300" lvl="2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Escrime artistique : Une activité qui ne demande qu’a se structurer (10 personnes en formation animateur)  mais qui a de la difficulté à se développer en compétition, du a un règlement national qui n’est pas toujours en adéquation avec les attentes territoriales. </a:t>
            </a:r>
          </a:p>
          <a:p>
            <a:pPr marL="1257300" lvl="2" indent="-342900" algn="just">
              <a:buFont typeface="Wingdings" panose="05000000000000000000" pitchFamily="2" charset="2"/>
              <a:buChar char="q"/>
            </a:pPr>
            <a:r>
              <a:rPr lang="fr-FR" sz="1800" dirty="0"/>
              <a:t>Handi-escrime : Le club de Bordeaux CAM reste notre référent pour le développement de l’</a:t>
            </a:r>
            <a:r>
              <a:rPr lang="fr-FR" sz="1800" dirty="0" err="1"/>
              <a:t>handi</a:t>
            </a:r>
            <a:r>
              <a:rPr lang="fr-FR" sz="1800" dirty="0"/>
              <a:t>-escrime mais l’intégration des athlètes reste difficile à mettre en place du à leur calendrier sportif contraignant.</a:t>
            </a:r>
          </a:p>
          <a:p>
            <a:pPr marL="1257300" lvl="2" indent="-342900" algn="just">
              <a:buFont typeface="Wingdings" panose="05000000000000000000" pitchFamily="2" charset="2"/>
              <a:buChar char="q"/>
            </a:pPr>
            <a:endParaRPr lang="fr-FR" sz="1800" dirty="0"/>
          </a:p>
          <a:p>
            <a:pPr marL="1257300" lvl="2" indent="-342900" algn="just">
              <a:buFont typeface="Wingdings" panose="05000000000000000000" pitchFamily="2" charset="2"/>
              <a:buChar char="q"/>
            </a:pPr>
            <a:endParaRPr lang="fr-FR" sz="1800" dirty="0"/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endParaRPr lang="fr-FR" sz="20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fr-FR" sz="24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fr-FR" sz="24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fr-FR" sz="21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7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7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126230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55137" y="882659"/>
            <a:ext cx="9773432" cy="573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 DEVELOPPEMENT - PROMOTION DE LA DISCIPLINE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4054" y="1584273"/>
            <a:ext cx="10068746" cy="491644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400" dirty="0"/>
              <a:t> Les actions en direction des clubs et ADE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fr-FR" sz="24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fr-FR" sz="21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7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7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927036"/>
              </p:ext>
            </p:extLst>
          </p:nvPr>
        </p:nvGraphicFramePr>
        <p:xfrm>
          <a:off x="798286" y="2075917"/>
          <a:ext cx="8889053" cy="3776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7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7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510">
                  <a:extLst>
                    <a:ext uri="{9D8B030D-6E8A-4147-A177-3AD203B41FA5}">
                      <a16:colId xmlns:a16="http://schemas.microsoft.com/office/drawing/2014/main" val="4018133301"/>
                    </a:ext>
                  </a:extLst>
                </a:gridCol>
              </a:tblGrid>
              <a:tr h="40255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559">
                <a:tc>
                  <a:txBody>
                    <a:bodyPr/>
                    <a:lstStyle/>
                    <a:p>
                      <a:r>
                        <a:rPr lang="fr-FR" sz="1600" dirty="0"/>
                        <a:t>Aide aux développement des associations départementales  (10) En lien avec le PSF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40 261 €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42 000 €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559">
                <a:tc>
                  <a:txBody>
                    <a:bodyPr/>
                    <a:lstStyle/>
                    <a:p>
                      <a:r>
                        <a:rPr lang="fr-FR" sz="1600" dirty="0"/>
                        <a:t>Aide aux tireurs (aide à la performance)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13 015 €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17 410 €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559">
                <a:tc>
                  <a:txBody>
                    <a:bodyPr/>
                    <a:lstStyle/>
                    <a:p>
                      <a:r>
                        <a:rPr lang="fr-FR" sz="1600" dirty="0"/>
                        <a:t>Primes de croissance aux clubs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  6 715 €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  4 400 €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600">
                <a:tc>
                  <a:txBody>
                    <a:bodyPr/>
                    <a:lstStyle/>
                    <a:p>
                      <a:r>
                        <a:rPr lang="fr-FR" sz="1600" dirty="0"/>
                        <a:t>Prime de croissance « Escrime au féminin 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  2 320 €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     792 €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939303"/>
                  </a:ext>
                </a:extLst>
              </a:tr>
              <a:tr h="368055">
                <a:tc>
                  <a:txBody>
                    <a:bodyPr/>
                    <a:lstStyle/>
                    <a:p>
                      <a:r>
                        <a:rPr lang="fr-FR" sz="1600" dirty="0"/>
                        <a:t>Aide à l’acquisition de matériel</a:t>
                      </a:r>
                    </a:p>
                    <a:p>
                      <a:r>
                        <a:rPr lang="fr-FR" sz="1600" dirty="0"/>
                        <a:t>fond COVID 1et 2 (fin du dispositif en novembre 2021)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 </a:t>
                      </a:r>
                    </a:p>
                    <a:p>
                      <a:r>
                        <a:rPr lang="fr-FR" sz="1600" dirty="0"/>
                        <a:t>37 805 €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  <a:p>
                      <a:r>
                        <a:rPr lang="fr-FR" sz="1600" dirty="0"/>
                        <a:t>          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559">
                <a:tc>
                  <a:txBody>
                    <a:bodyPr/>
                    <a:lstStyle/>
                    <a:p>
                      <a:r>
                        <a:rPr lang="fr-FR" sz="1600" dirty="0"/>
                        <a:t>Escrime santé – artistique – laser - divers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 1 665 €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936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43246" y="1508484"/>
            <a:ext cx="5943215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DEVELOPPEMENT -</a:t>
            </a:r>
            <a:br>
              <a:rPr lang="fr-FR" sz="3200" dirty="0"/>
            </a:br>
            <a:r>
              <a:rPr lang="fr-FR" sz="3200" dirty="0"/>
              <a:t>PROMOTION DE LA DISCIPLINE 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93888" y="3221182"/>
            <a:ext cx="8525858" cy="2659501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400" dirty="0"/>
              <a:t>Les actions 2022 :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fr-FR" dirty="0"/>
              <a:t>Un soutien fort au développement via les ATE et à leur action mutualisée: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dirty="0"/>
              <a:t>Maintien des aides financières conventionnelles du CRENA à un niveau élevé (35 000 €).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400" dirty="0"/>
              <a:t>Santé – Artistique - Laser: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fr-FR" dirty="0"/>
              <a:t>Des actions à relancer en lien avec les clubs.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fr-FR" sz="2400" b="1" u="sng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16 04 2023</a:t>
            </a:r>
          </a:p>
        </p:txBody>
      </p:sp>
    </p:spTree>
    <p:extLst>
      <p:ext uri="{BB962C8B-B14F-4D97-AF65-F5344CB8AC3E}">
        <p14:creationId xmlns:p14="http://schemas.microsoft.com/office/powerpoint/2010/main" val="4227916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05548" y="260649"/>
            <a:ext cx="8710933" cy="6336703"/>
          </a:xfrm>
          <a:prstGeom prst="rect">
            <a:avLst/>
          </a:prstGeom>
        </p:spPr>
      </p:pic>
      <p:pic>
        <p:nvPicPr>
          <p:cNvPr id="5" name="Image 4" descr="object62791836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5680" y="404664"/>
            <a:ext cx="5134692" cy="142895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303912" y="3429001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/>
              <a:t>Rapport Financier 2022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608168" y="609329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AG du 16 avril 2023</a:t>
            </a:r>
          </a:p>
          <a:p>
            <a:r>
              <a:rPr lang="fr-FR" b="1" dirty="0"/>
              <a:t>         À Périgueux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 2022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600201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L’activité sportive a repris dans sa quasi-totalité avec un nombre de licenciés légèrement supérieur à 2021. La Fête des Jeunes, les stages et les formations ont pu être assurés.</a:t>
            </a:r>
          </a:p>
          <a:p>
            <a:r>
              <a:rPr lang="fr-FR" sz="2800" dirty="0"/>
              <a:t>Les subventions FFE sont en augmentation avec une nouvelle aide (Contrat de progrès).</a:t>
            </a:r>
          </a:p>
          <a:p>
            <a:r>
              <a:rPr lang="fr-FR" sz="2800" dirty="0"/>
              <a:t>Cependant des changements dans les structures (</a:t>
            </a:r>
            <a:r>
              <a:rPr lang="fr-FR" sz="2800" dirty="0" err="1"/>
              <a:t>Crefed</a:t>
            </a:r>
            <a:r>
              <a:rPr lang="fr-FR" sz="2800" dirty="0"/>
              <a:t> épée, PFR épée), et des mouvements  de salariés ont fortement impacté les finances et l’exercice se solde par un déficit.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Synthèse compte de résultat 2022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207568" y="1340768"/>
          <a:ext cx="8229600" cy="233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3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Eléments du compte de résultat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Montant exercice 2022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Eléments d’exploitation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Eléments Financiers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Eléments Exceptionnels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21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Total Produits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284 040€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275 785€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1 068€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7 187€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21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Total Charges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314 930€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312 775€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2 155€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21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</a:rPr>
                        <a:t>Résultat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-30 890€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-36 990€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1 068€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5 032€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991544" y="4077072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latin typeface="+mj-lt"/>
                <a:cs typeface="Calibri" pitchFamily="34" charset="0"/>
              </a:rPr>
              <a:t>Evolution 2021 / 2022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6DCBB69B-38B7-50EC-254E-BABE6EB6E20D}"/>
              </a:ext>
            </a:extLst>
          </p:cNvPr>
          <p:cNvGraphicFramePr>
            <a:graphicFrameLocks noGrp="1"/>
          </p:cNvGraphicFramePr>
          <p:nvPr/>
        </p:nvGraphicFramePr>
        <p:xfrm>
          <a:off x="2207568" y="4784958"/>
          <a:ext cx="8229600" cy="1903852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56070330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08346094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5640333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763142829"/>
                    </a:ext>
                  </a:extLst>
                </a:gridCol>
              </a:tblGrid>
              <a:tr h="84547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Eléments du compte de  résultat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    2022</a:t>
                      </a:r>
                    </a:p>
                    <a:p>
                      <a:pPr lvl="1" algn="l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Evolution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793358"/>
                  </a:ext>
                </a:extLst>
              </a:tr>
              <a:tr h="346311">
                <a:tc>
                  <a:txBody>
                    <a:bodyPr/>
                    <a:lstStyle/>
                    <a:p>
                      <a:r>
                        <a:rPr lang="fr-FR" sz="1400" dirty="0"/>
                        <a:t>Produits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284 040€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309 778€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- 25 738€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289368"/>
                  </a:ext>
                </a:extLst>
              </a:tr>
              <a:tr h="346311">
                <a:tc>
                  <a:txBody>
                    <a:bodyPr/>
                    <a:lstStyle/>
                    <a:p>
                      <a:r>
                        <a:rPr lang="fr-FR" sz="1400" dirty="0"/>
                        <a:t>Charges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314 930€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291 167€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+23 763€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15352"/>
                  </a:ext>
                </a:extLst>
              </a:tr>
              <a:tr h="346311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Résultat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30 890€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18 291€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5948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/>
          <a:lstStyle/>
          <a:p>
            <a:pPr algn="l"/>
            <a:r>
              <a:rPr lang="fr-FR" sz="4400" dirty="0"/>
              <a:t>CRENA  -  AG Ordinaire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2057400"/>
            <a:ext cx="8525858" cy="4645637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P.V de l’A. G.O du 15 mai 2022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Rapport moral du Président 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Bilan d’activité 2022 et perspectives saison 2023.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Bilan financier 2022			 	 		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Présentation du budget 2023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Tarif licences 2023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Questions diverses						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fr-FR" sz="21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3480336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1053" y="51321"/>
            <a:ext cx="8229600" cy="1143000"/>
          </a:xfrm>
        </p:spPr>
        <p:txBody>
          <a:bodyPr/>
          <a:lstStyle/>
          <a:p>
            <a:r>
              <a:rPr lang="fr-FR" dirty="0"/>
              <a:t>Analyse Produits 2022</a:t>
            </a: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1996480" y="1194322"/>
          <a:ext cx="8229600" cy="5551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A246D16E-9CB6-EACC-B0D4-A8DC7CD7C20A}"/>
              </a:ext>
            </a:extLst>
          </p:cNvPr>
          <p:cNvGraphicFramePr>
            <a:graphicFrameLocks/>
          </p:cNvGraphicFramePr>
          <p:nvPr/>
        </p:nvGraphicFramePr>
        <p:xfrm>
          <a:off x="2495601" y="1416478"/>
          <a:ext cx="7488831" cy="4460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Autofit/>
          </a:bodyPr>
          <a:lstStyle/>
          <a:p>
            <a:r>
              <a:rPr lang="fr-FR" b="1" dirty="0"/>
              <a:t>Subventions et participations Fédérales 2022</a:t>
            </a:r>
          </a:p>
        </p:txBody>
      </p:sp>
      <p:graphicFrame>
        <p:nvGraphicFramePr>
          <p:cNvPr id="16" name="Espace réservé du contenu 15">
            <a:extLst>
              <a:ext uri="{FF2B5EF4-FFF2-40B4-BE49-F238E27FC236}">
                <a16:creationId xmlns:a16="http://schemas.microsoft.com/office/drawing/2014/main" id="{2A83BB7B-93EC-40AE-8731-B94E9920790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28900" y="1522844"/>
          <a:ext cx="6934200" cy="230124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947910729"/>
                    </a:ext>
                  </a:extLst>
                </a:gridCol>
                <a:gridCol w="1968500">
                  <a:extLst>
                    <a:ext uri="{9D8B030D-6E8A-4147-A177-3AD203B41FA5}">
                      <a16:colId xmlns:a16="http://schemas.microsoft.com/office/drawing/2014/main" val="2098701290"/>
                    </a:ext>
                  </a:extLst>
                </a:gridCol>
                <a:gridCol w="2755900">
                  <a:extLst>
                    <a:ext uri="{9D8B030D-6E8A-4147-A177-3AD203B41FA5}">
                      <a16:colId xmlns:a16="http://schemas.microsoft.com/office/drawing/2014/main" val="260908434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Subventions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Montant obtenu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Affectation spécifique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27980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Etat ANS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51 732€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Crena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fr-F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5516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Etat ANS Emploi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3 333€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 ATR     *QP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17406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Conseil Régional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30 000€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Fonctionnement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1049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Conseil Régional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4 800€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Individuelles HN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8968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Conseil Régional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4 900€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Crefed</a:t>
                      </a:r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Epée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78043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94 765 €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0711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6116222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B7650C78-F63D-418A-A942-08BB41A5D945}"/>
              </a:ext>
            </a:extLst>
          </p:cNvPr>
          <p:cNvGraphicFramePr>
            <a:graphicFrameLocks noGrp="1"/>
          </p:cNvGraphicFramePr>
          <p:nvPr/>
        </p:nvGraphicFramePr>
        <p:xfrm>
          <a:off x="2742270" y="4797152"/>
          <a:ext cx="6820830" cy="1684020"/>
        </p:xfrm>
        <a:graphic>
          <a:graphicData uri="http://schemas.openxmlformats.org/drawingml/2006/table">
            <a:tbl>
              <a:tblPr/>
              <a:tblGrid>
                <a:gridCol w="2173671">
                  <a:extLst>
                    <a:ext uri="{9D8B030D-6E8A-4147-A177-3AD203B41FA5}">
                      <a16:colId xmlns:a16="http://schemas.microsoft.com/office/drawing/2014/main" val="2119763374"/>
                    </a:ext>
                  </a:extLst>
                </a:gridCol>
                <a:gridCol w="1936316">
                  <a:extLst>
                    <a:ext uri="{9D8B030D-6E8A-4147-A177-3AD203B41FA5}">
                      <a16:colId xmlns:a16="http://schemas.microsoft.com/office/drawing/2014/main" val="1400535605"/>
                    </a:ext>
                  </a:extLst>
                </a:gridCol>
                <a:gridCol w="2710843">
                  <a:extLst>
                    <a:ext uri="{9D8B030D-6E8A-4147-A177-3AD203B41FA5}">
                      <a16:colId xmlns:a16="http://schemas.microsoft.com/office/drawing/2014/main" val="4246088986"/>
                    </a:ext>
                  </a:extLst>
                </a:gridCol>
              </a:tblGrid>
              <a:tr h="54279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Participations Fédérales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Montant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Affectation spécifique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536641"/>
                  </a:ext>
                </a:extLst>
              </a:tr>
              <a:tr h="27511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16 000€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Deux Emplois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479992"/>
                  </a:ext>
                </a:extLst>
              </a:tr>
              <a:tr h="27511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7 200€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Pôle France Relève E /S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91881"/>
                  </a:ext>
                </a:extLst>
              </a:tr>
              <a:tr h="27511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3 250€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 de progrès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598503"/>
                  </a:ext>
                </a:extLst>
              </a:tr>
              <a:tr h="27511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26 450€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6692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528" y="274638"/>
            <a:ext cx="8208912" cy="922114"/>
          </a:xfrm>
        </p:spPr>
        <p:txBody>
          <a:bodyPr/>
          <a:lstStyle/>
          <a:p>
            <a:r>
              <a:rPr lang="fr-FR" b="1" dirty="0"/>
              <a:t>Participations des licenciés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47528" y="3645025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/>
              <a:t>Licences exercice 2022</a:t>
            </a:r>
            <a:r>
              <a:rPr lang="fr-FR" dirty="0"/>
              <a:t> 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8911DFDF-A3E2-4010-8934-DCE0CC3832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55950" y="1341714"/>
          <a:ext cx="5880100" cy="1813560"/>
        </p:xfrm>
        <a:graphic>
          <a:graphicData uri="http://schemas.openxmlformats.org/drawingml/2006/table">
            <a:tbl>
              <a:tblPr/>
              <a:tblGrid>
                <a:gridCol w="3111500">
                  <a:extLst>
                    <a:ext uri="{9D8B030D-6E8A-4147-A177-3AD203B41FA5}">
                      <a16:colId xmlns:a16="http://schemas.microsoft.com/office/drawing/2014/main" val="1681061736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64274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Cotisations </a:t>
                      </a:r>
                      <a:r>
                        <a:rPr lang="fr-F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Crefed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16 306€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347273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Participations aux stages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16 528€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775832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(F des Jeunes)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01392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33 119€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68209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4C0336D6-2973-449B-B43C-B70974494067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4797153"/>
          <a:ext cx="8229600" cy="991245"/>
        </p:xfrm>
        <a:graphic>
          <a:graphicData uri="http://schemas.openxmlformats.org/drawingml/2006/table">
            <a:tbl>
              <a:tblPr/>
              <a:tblGrid>
                <a:gridCol w="2514030">
                  <a:extLst>
                    <a:ext uri="{9D8B030D-6E8A-4147-A177-3AD203B41FA5}">
                      <a16:colId xmlns:a16="http://schemas.microsoft.com/office/drawing/2014/main" val="181344362"/>
                    </a:ext>
                  </a:extLst>
                </a:gridCol>
                <a:gridCol w="2236974">
                  <a:extLst>
                    <a:ext uri="{9D8B030D-6E8A-4147-A177-3AD203B41FA5}">
                      <a16:colId xmlns:a16="http://schemas.microsoft.com/office/drawing/2014/main" val="3626982743"/>
                    </a:ext>
                  </a:extLst>
                </a:gridCol>
                <a:gridCol w="2083053">
                  <a:extLst>
                    <a:ext uri="{9D8B030D-6E8A-4147-A177-3AD203B41FA5}">
                      <a16:colId xmlns:a16="http://schemas.microsoft.com/office/drawing/2014/main" val="3567706782"/>
                    </a:ext>
                  </a:extLst>
                </a:gridCol>
                <a:gridCol w="1395543">
                  <a:extLst>
                    <a:ext uri="{9D8B030D-6E8A-4147-A177-3AD203B41FA5}">
                      <a16:colId xmlns:a16="http://schemas.microsoft.com/office/drawing/2014/main" val="3726143678"/>
                    </a:ext>
                  </a:extLst>
                </a:gridCol>
              </a:tblGrid>
              <a:tr h="246272">
                <a:tc>
                  <a:txBody>
                    <a:bodyPr/>
                    <a:lstStyle/>
                    <a:p>
                      <a:pPr algn="l" fontAlgn="t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157" marR="6157" marT="615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67625"/>
                  </a:ext>
                </a:extLst>
              </a:tr>
              <a:tr h="25242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 de licences (année civile)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4 045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3 955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2 886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832670"/>
                  </a:ext>
                </a:extLst>
              </a:tr>
              <a:tr h="24627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QP Crena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109 135€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104 177€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76 850€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6672"/>
                  </a:ext>
                </a:extLst>
              </a:tr>
              <a:tr h="24627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Financement moyen/licence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26,98€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26,34€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26,63 €</a:t>
                      </a:r>
                    </a:p>
                  </a:txBody>
                  <a:tcPr marL="6157" marR="6157" marT="615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12973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9536" y="116632"/>
            <a:ext cx="8229600" cy="778098"/>
          </a:xfrm>
        </p:spPr>
        <p:txBody>
          <a:bodyPr/>
          <a:lstStyle/>
          <a:p>
            <a:r>
              <a:rPr lang="fr-FR" dirty="0"/>
              <a:t>Analyse Charges 2022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991544" y="1700808"/>
          <a:ext cx="8229600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54B8FE43-D56A-D0CD-054A-714348C6D68D}"/>
              </a:ext>
            </a:extLst>
          </p:cNvPr>
          <p:cNvGraphicFramePr>
            <a:graphicFrameLocks/>
          </p:cNvGraphicFramePr>
          <p:nvPr/>
        </p:nvGraphicFramePr>
        <p:xfrm>
          <a:off x="1991544" y="1124744"/>
          <a:ext cx="82296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b="1" dirty="0"/>
              <a:t>Charges de personnel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171564" y="3573017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Financements spécifiques emplois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F96C7013-5EE7-4F3D-8649-ACF0EB8CF66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83632" y="1359905"/>
          <a:ext cx="6912768" cy="1425299"/>
        </p:xfrm>
        <a:graphic>
          <a:graphicData uri="http://schemas.openxmlformats.org/drawingml/2006/table">
            <a:tbl>
              <a:tblPr/>
              <a:tblGrid>
                <a:gridCol w="2592288">
                  <a:extLst>
                    <a:ext uri="{9D8B030D-6E8A-4147-A177-3AD203B41FA5}">
                      <a16:colId xmlns:a16="http://schemas.microsoft.com/office/drawing/2014/main" val="202226982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80415449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07512146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280061860"/>
                    </a:ext>
                  </a:extLst>
                </a:gridCol>
              </a:tblGrid>
              <a:tr h="24174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Nature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Variation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740723"/>
                  </a:ext>
                </a:extLst>
              </a:tr>
              <a:tr h="29884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Participation formation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1 236€          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1 075€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+161€  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47683"/>
                  </a:ext>
                </a:extLst>
              </a:tr>
              <a:tr h="37638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Rémunérations brutes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97 837€            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63 651€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+34 186€   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99992"/>
                  </a:ext>
                </a:extLst>
              </a:tr>
              <a:tr h="11228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sociales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27 708€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11 715€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+15 993€ 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803199"/>
                  </a:ext>
                </a:extLst>
              </a:tr>
              <a:tr h="28735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Coût 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126 781€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76 441€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+50 340€ </a:t>
                      </a:r>
                    </a:p>
                  </a:txBody>
                  <a:tcPr marL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42750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E1AEAA3-0D2E-2921-5263-F52D25B05577}"/>
              </a:ext>
            </a:extLst>
          </p:cNvPr>
          <p:cNvGraphicFramePr>
            <a:graphicFrameLocks noGrp="1"/>
          </p:cNvGraphicFramePr>
          <p:nvPr/>
        </p:nvGraphicFramePr>
        <p:xfrm>
          <a:off x="2783633" y="4293096"/>
          <a:ext cx="6790439" cy="2212168"/>
        </p:xfrm>
        <a:graphic>
          <a:graphicData uri="http://schemas.openxmlformats.org/drawingml/2006/table">
            <a:tbl>
              <a:tblPr/>
              <a:tblGrid>
                <a:gridCol w="2567432">
                  <a:extLst>
                    <a:ext uri="{9D8B030D-6E8A-4147-A177-3AD203B41FA5}">
                      <a16:colId xmlns:a16="http://schemas.microsoft.com/office/drawing/2014/main" val="971032192"/>
                    </a:ext>
                  </a:extLst>
                </a:gridCol>
                <a:gridCol w="1430728">
                  <a:extLst>
                    <a:ext uri="{9D8B030D-6E8A-4147-A177-3AD203B41FA5}">
                      <a16:colId xmlns:a16="http://schemas.microsoft.com/office/drawing/2014/main" val="3685137005"/>
                    </a:ext>
                  </a:extLst>
                </a:gridCol>
                <a:gridCol w="1487957">
                  <a:extLst>
                    <a:ext uri="{9D8B030D-6E8A-4147-A177-3AD203B41FA5}">
                      <a16:colId xmlns:a16="http://schemas.microsoft.com/office/drawing/2014/main" val="3013772778"/>
                    </a:ext>
                  </a:extLst>
                </a:gridCol>
                <a:gridCol w="1304322">
                  <a:extLst>
                    <a:ext uri="{9D8B030D-6E8A-4147-A177-3AD203B41FA5}">
                      <a16:colId xmlns:a16="http://schemas.microsoft.com/office/drawing/2014/main" val="673202142"/>
                    </a:ext>
                  </a:extLst>
                </a:gridCol>
              </a:tblGrid>
              <a:tr h="243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Nature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Variation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962776"/>
                  </a:ext>
                </a:extLst>
              </a:tr>
              <a:tr h="35506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Subvention Conseil régional NA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8 681€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-8 681€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689349"/>
                  </a:ext>
                </a:extLst>
              </a:tr>
              <a:tr h="2438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 FFE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16 000€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+10 000€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013364"/>
                  </a:ext>
                </a:extLst>
              </a:tr>
              <a:tr h="2438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 emploi    *QP sur 10 000€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3 333€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+3 333€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810621"/>
                  </a:ext>
                </a:extLst>
              </a:tr>
              <a:tr h="2438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 paiement cotisations URSSAF (reliquat des aides covid) </a:t>
                      </a:r>
                    </a:p>
                    <a:p>
                      <a:pPr algn="l" rtl="0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1 037€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7 128€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-6 091€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401466"/>
                  </a:ext>
                </a:extLst>
              </a:tr>
              <a:tr h="2438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financements emplois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20 370 €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21 809€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-1 439€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521354"/>
                  </a:ext>
                </a:extLst>
              </a:tr>
              <a:tr h="234078">
                <a:tc gridSpan="3">
                  <a:txBody>
                    <a:bodyPr/>
                    <a:lstStyle/>
                    <a:p>
                      <a:pPr algn="ctr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7067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Aides développement et performance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C2A10C32-F414-4582-9868-2F957E329F0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1" y="1268760"/>
          <a:ext cx="8229599" cy="2987118"/>
        </p:xfrm>
        <a:graphic>
          <a:graphicData uri="http://schemas.openxmlformats.org/drawingml/2006/table">
            <a:tbl>
              <a:tblPr/>
              <a:tblGrid>
                <a:gridCol w="3130277">
                  <a:extLst>
                    <a:ext uri="{9D8B030D-6E8A-4147-A177-3AD203B41FA5}">
                      <a16:colId xmlns:a16="http://schemas.microsoft.com/office/drawing/2014/main" val="1014686476"/>
                    </a:ext>
                  </a:extLst>
                </a:gridCol>
                <a:gridCol w="1640871">
                  <a:extLst>
                    <a:ext uri="{9D8B030D-6E8A-4147-A177-3AD203B41FA5}">
                      <a16:colId xmlns:a16="http://schemas.microsoft.com/office/drawing/2014/main" val="1895913919"/>
                    </a:ext>
                  </a:extLst>
                </a:gridCol>
                <a:gridCol w="1539894">
                  <a:extLst>
                    <a:ext uri="{9D8B030D-6E8A-4147-A177-3AD203B41FA5}">
                      <a16:colId xmlns:a16="http://schemas.microsoft.com/office/drawing/2014/main" val="3487827535"/>
                    </a:ext>
                  </a:extLst>
                </a:gridCol>
                <a:gridCol w="1918557">
                  <a:extLst>
                    <a:ext uri="{9D8B030D-6E8A-4147-A177-3AD203B41FA5}">
                      <a16:colId xmlns:a16="http://schemas.microsoft.com/office/drawing/2014/main" val="1575560918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Nature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Evolution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558311"/>
                  </a:ext>
                </a:extLst>
              </a:tr>
              <a:tr h="37866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développement ATE * (aide de 42 000€ mais reports)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37 602€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40 261€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- 2 659€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068063"/>
                  </a:ext>
                </a:extLst>
              </a:tr>
              <a:tr h="37866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développement Clubs* (provisions sur 2021 régularisées)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22 856€ 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27 800€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- 4 944€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065084"/>
                  </a:ext>
                </a:extLst>
              </a:tr>
              <a:tr h="37866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covid19 Clubs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4 966€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- 4 966€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65866"/>
                  </a:ext>
                </a:extLst>
              </a:tr>
              <a:tr h="37866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Individuelles licenciés HN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4 800 €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5 400€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- 600€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465975"/>
                  </a:ext>
                </a:extLst>
              </a:tr>
              <a:tr h="37866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individuelles CREFED épée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3 594€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4 224€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- 630€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796436"/>
                  </a:ext>
                </a:extLst>
              </a:tr>
              <a:tr h="37866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aides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68 852€</a:t>
                      </a:r>
                    </a:p>
                  </a:txBody>
                  <a:tcPr marL="7573" marR="7573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82 651€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- 13 799€</a:t>
                      </a:r>
                    </a:p>
                  </a:txBody>
                  <a:tcPr marL="7573" marR="90879" marT="757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731362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F7077E06-CDC4-4418-B129-CDC51C5F91E8}"/>
              </a:ext>
            </a:extLst>
          </p:cNvPr>
          <p:cNvGraphicFramePr>
            <a:graphicFrameLocks noGrp="1"/>
          </p:cNvGraphicFramePr>
          <p:nvPr/>
        </p:nvGraphicFramePr>
        <p:xfrm>
          <a:off x="1991545" y="4509120"/>
          <a:ext cx="8219255" cy="2088232"/>
        </p:xfrm>
        <a:graphic>
          <a:graphicData uri="http://schemas.openxmlformats.org/drawingml/2006/table">
            <a:tbl>
              <a:tblPr/>
              <a:tblGrid>
                <a:gridCol w="2864575">
                  <a:extLst>
                    <a:ext uri="{9D8B030D-6E8A-4147-A177-3AD203B41FA5}">
                      <a16:colId xmlns:a16="http://schemas.microsoft.com/office/drawing/2014/main" val="2793278759"/>
                    </a:ext>
                  </a:extLst>
                </a:gridCol>
                <a:gridCol w="2677340">
                  <a:extLst>
                    <a:ext uri="{9D8B030D-6E8A-4147-A177-3AD203B41FA5}">
                      <a16:colId xmlns:a16="http://schemas.microsoft.com/office/drawing/2014/main" val="2095849528"/>
                    </a:ext>
                  </a:extLst>
                </a:gridCol>
                <a:gridCol w="2677340">
                  <a:extLst>
                    <a:ext uri="{9D8B030D-6E8A-4147-A177-3AD203B41FA5}">
                      <a16:colId xmlns:a16="http://schemas.microsoft.com/office/drawing/2014/main" val="315729073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Détail des aides aux clubs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692759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Primes de participation de CF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1 510 €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6 715€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37641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aux sélections internationales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15 900€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6 300€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905549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QP prime de croissance féminine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792€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2 320€      * Provision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89269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Remboursement des affiliations/Licences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10 186€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45074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Riposte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537€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641078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Vestes structures HN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910 €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2 278€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106451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Organisation compétitions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1 127€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31366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 de croissance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4 650€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692150"/>
                  </a:ext>
                </a:extLst>
              </a:tr>
              <a:tr h="21104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aides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25 426€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27 799€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429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>
            <a:extLst>
              <a:ext uri="{FF2B5EF4-FFF2-40B4-BE49-F238E27FC236}">
                <a16:creationId xmlns:a16="http://schemas.microsoft.com/office/drawing/2014/main" id="{8A740A0A-CAAE-755E-E42C-9D6B8637D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Structure du bilan 2022</a:t>
            </a:r>
          </a:p>
        </p:txBody>
      </p:sp>
      <p:graphicFrame>
        <p:nvGraphicFramePr>
          <p:cNvPr id="34" name="Espace réservé du contenu 33">
            <a:extLst>
              <a:ext uri="{FF2B5EF4-FFF2-40B4-BE49-F238E27FC236}">
                <a16:creationId xmlns:a16="http://schemas.microsoft.com/office/drawing/2014/main" id="{8B845CD7-9B94-007C-4D5A-87B1B4A6A1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5" name="ZoneTexte 34">
            <a:extLst>
              <a:ext uri="{FF2B5EF4-FFF2-40B4-BE49-F238E27FC236}">
                <a16:creationId xmlns:a16="http://schemas.microsoft.com/office/drawing/2014/main" id="{5B000626-735F-CAF3-BC35-75EB46DDC86B}"/>
              </a:ext>
            </a:extLst>
          </p:cNvPr>
          <p:cNvSpPr txBox="1"/>
          <p:nvPr/>
        </p:nvSpPr>
        <p:spPr>
          <a:xfrm>
            <a:off x="7896200" y="285293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Fonds propres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47040F6-4D75-E8A6-C646-F4858A6B9FDF}"/>
              </a:ext>
            </a:extLst>
          </p:cNvPr>
          <p:cNvSpPr txBox="1"/>
          <p:nvPr/>
        </p:nvSpPr>
        <p:spPr>
          <a:xfrm>
            <a:off x="7896200" y="50851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Engagements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4F976E05-9158-5149-8745-154C4F204134}"/>
              </a:ext>
            </a:extLst>
          </p:cNvPr>
          <p:cNvSpPr txBox="1"/>
          <p:nvPr/>
        </p:nvSpPr>
        <p:spPr>
          <a:xfrm>
            <a:off x="8040216" y="566124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Dettes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59CF686-1977-DA03-5D92-0FD860B8C378}"/>
              </a:ext>
            </a:extLst>
          </p:cNvPr>
          <p:cNvSpPr txBox="1"/>
          <p:nvPr/>
        </p:nvSpPr>
        <p:spPr>
          <a:xfrm>
            <a:off x="3359696" y="1844824"/>
            <a:ext cx="127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ACTIF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73BADA32-288B-52B8-9DB9-9B1FF1F69F07}"/>
              </a:ext>
            </a:extLst>
          </p:cNvPr>
          <p:cNvSpPr txBox="1"/>
          <p:nvPr/>
        </p:nvSpPr>
        <p:spPr>
          <a:xfrm>
            <a:off x="7032105" y="1844824"/>
            <a:ext cx="1480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PASSIF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 trésorerie</a:t>
            </a: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26658162-08F2-F7A6-BB06-1EA0D14F4D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13082"/>
              </p:ext>
            </p:extLst>
          </p:nvPr>
        </p:nvGraphicFramePr>
        <p:xfrm>
          <a:off x="780466" y="2321169"/>
          <a:ext cx="9833898" cy="2222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6949">
                  <a:extLst>
                    <a:ext uri="{9D8B030D-6E8A-4147-A177-3AD203B41FA5}">
                      <a16:colId xmlns:a16="http://schemas.microsoft.com/office/drawing/2014/main" val="508997283"/>
                    </a:ext>
                  </a:extLst>
                </a:gridCol>
                <a:gridCol w="4916949">
                  <a:extLst>
                    <a:ext uri="{9D8B030D-6E8A-4147-A177-3AD203B41FA5}">
                      <a16:colId xmlns:a16="http://schemas.microsoft.com/office/drawing/2014/main" val="1055550806"/>
                    </a:ext>
                  </a:extLst>
                </a:gridCol>
              </a:tblGrid>
              <a:tr h="443132"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Banque</a:t>
                      </a:r>
                    </a:p>
                  </a:txBody>
                  <a:tcPr marL="109266" marR="109266" marT="54633" marB="54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Solde au 31/12/2022</a:t>
                      </a:r>
                    </a:p>
                  </a:txBody>
                  <a:tcPr marL="109266" marR="109266" marT="54633" marB="54633"/>
                </a:tc>
                <a:extLst>
                  <a:ext uri="{0D108BD9-81ED-4DB2-BD59-A6C34878D82A}">
                    <a16:rowId xmlns:a16="http://schemas.microsoft.com/office/drawing/2014/main" val="1041735181"/>
                  </a:ext>
                </a:extLst>
              </a:tr>
              <a:tr h="443132">
                <a:tc>
                  <a:txBody>
                    <a:bodyPr/>
                    <a:lstStyle/>
                    <a:p>
                      <a:r>
                        <a:rPr lang="fr-FR" sz="2200" dirty="0"/>
                        <a:t>Compte courant CRENA</a:t>
                      </a:r>
                    </a:p>
                  </a:txBody>
                  <a:tcPr marL="109266" marR="109266" marT="54633" marB="54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111 381,29€</a:t>
                      </a:r>
                    </a:p>
                  </a:txBody>
                  <a:tcPr marL="109266" marR="109266" marT="54633" marB="54633"/>
                </a:tc>
                <a:extLst>
                  <a:ext uri="{0D108BD9-81ED-4DB2-BD59-A6C34878D82A}">
                    <a16:rowId xmlns:a16="http://schemas.microsoft.com/office/drawing/2014/main" val="4189350393"/>
                  </a:ext>
                </a:extLst>
              </a:tr>
              <a:tr h="443132">
                <a:tc>
                  <a:txBody>
                    <a:bodyPr/>
                    <a:lstStyle/>
                    <a:p>
                      <a:r>
                        <a:rPr lang="fr-FR" sz="2200" dirty="0"/>
                        <a:t>Comptes courants Pôle France </a:t>
                      </a:r>
                    </a:p>
                  </a:txBody>
                  <a:tcPr marL="109266" marR="109266" marT="54633" marB="54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2 137,02€</a:t>
                      </a:r>
                    </a:p>
                  </a:txBody>
                  <a:tcPr marL="109266" marR="109266" marT="54633" marB="54633"/>
                </a:tc>
                <a:extLst>
                  <a:ext uri="{0D108BD9-81ED-4DB2-BD59-A6C34878D82A}">
                    <a16:rowId xmlns:a16="http://schemas.microsoft.com/office/drawing/2014/main" val="90608319"/>
                  </a:ext>
                </a:extLst>
              </a:tr>
              <a:tr h="443132">
                <a:tc>
                  <a:txBody>
                    <a:bodyPr/>
                    <a:lstStyle/>
                    <a:p>
                      <a:r>
                        <a:rPr lang="fr-FR" sz="2200" dirty="0"/>
                        <a:t>Livret A CRENA</a:t>
                      </a:r>
                    </a:p>
                  </a:txBody>
                  <a:tcPr marL="109266" marR="109266" marT="54633" marB="54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78 810,75€</a:t>
                      </a:r>
                    </a:p>
                  </a:txBody>
                  <a:tcPr marL="109266" marR="109266" marT="54633" marB="54633"/>
                </a:tc>
                <a:extLst>
                  <a:ext uri="{0D108BD9-81ED-4DB2-BD59-A6C34878D82A}">
                    <a16:rowId xmlns:a16="http://schemas.microsoft.com/office/drawing/2014/main" val="3401804577"/>
                  </a:ext>
                </a:extLst>
              </a:tr>
              <a:tr h="443132">
                <a:tc>
                  <a:txBody>
                    <a:bodyPr/>
                    <a:lstStyle/>
                    <a:p>
                      <a:r>
                        <a:rPr lang="fr-FR" sz="2200" dirty="0"/>
                        <a:t>Total avoirs bancaires</a:t>
                      </a:r>
                    </a:p>
                  </a:txBody>
                  <a:tcPr marL="109266" marR="109266" marT="54633" marB="54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192 329,06€</a:t>
                      </a:r>
                    </a:p>
                  </a:txBody>
                  <a:tcPr marL="109266" marR="109266" marT="54633" marB="54633"/>
                </a:tc>
                <a:extLst>
                  <a:ext uri="{0D108BD9-81ED-4DB2-BD59-A6C34878D82A}">
                    <a16:rowId xmlns:a16="http://schemas.microsoft.com/office/drawing/2014/main" val="629354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/>
          <a:lstStyle/>
          <a:p>
            <a:r>
              <a:rPr lang="fr-FR" dirty="0"/>
              <a:t>Evolution Immobilisations en 2022</a:t>
            </a:r>
          </a:p>
        </p:txBody>
      </p:sp>
      <p:graphicFrame>
        <p:nvGraphicFramePr>
          <p:cNvPr id="5" name="Espace réservé du contenu 5">
            <a:extLst>
              <a:ext uri="{FF2B5EF4-FFF2-40B4-BE49-F238E27FC236}">
                <a16:creationId xmlns:a16="http://schemas.microsoft.com/office/drawing/2014/main" id="{653CBB14-8292-C95F-C91B-80BAEF812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399867"/>
              </p:ext>
            </p:extLst>
          </p:nvPr>
        </p:nvGraphicFramePr>
        <p:xfrm>
          <a:off x="1435558" y="1124744"/>
          <a:ext cx="8775242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24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Nature</a:t>
                      </a:r>
                      <a:endParaRPr lang="fr-FR" sz="1400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Début Exercice</a:t>
                      </a:r>
                      <a:r>
                        <a:rPr lang="fr-FR" sz="14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2022</a:t>
                      </a:r>
                      <a:endParaRPr lang="fr-FR" sz="1400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Augmentation</a:t>
                      </a:r>
                      <a:endParaRPr lang="fr-FR" sz="1400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Diminution</a:t>
                      </a:r>
                      <a:endParaRPr lang="fr-FR" sz="1400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Fin  Exercice 2022</a:t>
                      </a:r>
                      <a:endParaRPr lang="fr-FR" sz="1400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Pistes</a:t>
                      </a:r>
                      <a:endParaRPr lang="fr-FR" sz="16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87 809€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9 696</a:t>
                      </a: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97 505€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A"/>
                          </a:solidFill>
                          <a:latin typeface="Calibri"/>
                          <a:ea typeface="Calibri"/>
                          <a:cs typeface="Times New Roman"/>
                        </a:rPr>
                        <a:t>Divers agencements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A"/>
                          </a:solidFill>
                          <a:latin typeface="Calibri"/>
                          <a:ea typeface="Calibri"/>
                          <a:cs typeface="Times New Roman"/>
                        </a:rPr>
                        <a:t>804€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A"/>
                          </a:solidFill>
                          <a:latin typeface="Calibri"/>
                          <a:ea typeface="Calibri"/>
                          <a:cs typeface="Times New Roman"/>
                        </a:rPr>
                        <a:t>-804€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A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754305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Matériel Bureau</a:t>
                      </a:r>
                      <a:endParaRPr lang="fr-FR" sz="16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1 881€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-1255€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626€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Matériels Clubs ATE (*)</a:t>
                      </a:r>
                      <a:endParaRPr lang="fr-FR" sz="16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42 820€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-25 608€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17 212€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37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fr-FR" sz="16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133 314€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+9 696€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-27 667€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115 343€ </a:t>
                      </a:r>
                      <a:endParaRPr lang="fr-FR" sz="1800" b="1" dirty="0">
                        <a:solidFill>
                          <a:srgbClr val="00000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2A76AF4-ADEE-6406-A05F-1D77C58F0587}"/>
              </a:ext>
            </a:extLst>
          </p:cNvPr>
          <p:cNvSpPr txBox="1"/>
          <p:nvPr/>
        </p:nvSpPr>
        <p:spPr>
          <a:xfrm>
            <a:off x="1435558" y="4509120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(*) Il s’agit de  matériel acquis par le CRENA pour le compte des clubs dans le cadre de la mise en place d’un contrat de location vente sur 3 ans ainsi que le matériel dans le cadre du plan rebond pour les CD/ATE.A l’issue du contrat le matériel sera la propriété des clubs.</a:t>
            </a:r>
          </a:p>
          <a:p>
            <a:r>
              <a:rPr lang="fr-FR" dirty="0"/>
              <a:t>Cette année les cessions d’immobilisations pour ce matériel s’élèvent à 25 607€.</a:t>
            </a:r>
          </a:p>
          <a:p>
            <a:endParaRPr lang="fr-FR" dirty="0"/>
          </a:p>
          <a:p>
            <a:r>
              <a:rPr lang="fr-FR" dirty="0"/>
              <a:t>Le produit de la location, facturé à terme annuel échu, aux clubs est comptabilisé au compte 708300 compensant ainsi la charge d’amortissement.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rmAutofit/>
          </a:bodyPr>
          <a:lstStyle/>
          <a:p>
            <a:r>
              <a:rPr lang="fr-FR" dirty="0"/>
              <a:t>Quelques indicateurs de gestion 2022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03512" y="1340768"/>
            <a:ext cx="8784976" cy="5256584"/>
          </a:xfrm>
        </p:spPr>
        <p:txBody>
          <a:bodyPr>
            <a:normAutofit fontScale="85000" lnSpcReduction="10000"/>
          </a:bodyPr>
          <a:lstStyle/>
          <a:p>
            <a:r>
              <a:rPr lang="fr-FR" sz="2400" b="1" u="sng" dirty="0"/>
              <a:t>Fonds de roulement</a:t>
            </a:r>
            <a:r>
              <a:rPr lang="fr-FR" sz="2400" dirty="0"/>
              <a:t>  : +170 k€</a:t>
            </a:r>
          </a:p>
          <a:p>
            <a:pPr>
              <a:buNone/>
            </a:pPr>
            <a:r>
              <a:rPr lang="fr-FR" sz="1400" dirty="0"/>
              <a:t>         Lorsque le fonds de roulement est excédentaire, cela signifie que les immobilisations sont financées correctement et que l’association dispose d’une capacité de trésorerie suffisante pour faire face à ses échéances. La structure de l’association est bonne</a:t>
            </a:r>
          </a:p>
          <a:p>
            <a:r>
              <a:rPr lang="fr-FR" sz="2400" b="1" u="sng" dirty="0"/>
              <a:t>Besoin en fonds de roulement</a:t>
            </a:r>
            <a:r>
              <a:rPr lang="fr-FR" sz="2400" b="1" dirty="0"/>
              <a:t> </a:t>
            </a:r>
            <a:r>
              <a:rPr lang="fr-FR" sz="2400" dirty="0"/>
              <a:t>: -23 k€</a:t>
            </a:r>
          </a:p>
          <a:p>
            <a:pPr>
              <a:buNone/>
            </a:pPr>
            <a:r>
              <a:rPr lang="fr-FR" sz="1400" dirty="0"/>
              <a:t>         Le besoin en fonds de roulement doit être négatif. </a:t>
            </a:r>
          </a:p>
          <a:p>
            <a:pPr>
              <a:buNone/>
            </a:pPr>
            <a:r>
              <a:rPr lang="fr-FR" sz="1400" dirty="0"/>
              <a:t>         Positif, il signifie un besoin de trésorerie qu’il va falloir financer</a:t>
            </a:r>
            <a:endParaRPr lang="fr-FR" sz="1400" b="1" u="sng" dirty="0"/>
          </a:p>
          <a:p>
            <a:r>
              <a:rPr lang="fr-FR" sz="2400" b="1" u="sng" dirty="0"/>
              <a:t>Fonds propres</a:t>
            </a:r>
            <a:r>
              <a:rPr lang="fr-FR" sz="2400" b="1" dirty="0"/>
              <a:t> </a:t>
            </a:r>
            <a:r>
              <a:rPr lang="fr-FR" sz="2400" dirty="0"/>
              <a:t>:  197k€</a:t>
            </a:r>
          </a:p>
          <a:p>
            <a:endParaRPr lang="fr-FR" sz="2400" dirty="0"/>
          </a:p>
          <a:p>
            <a:r>
              <a:rPr lang="fr-FR" sz="2400" b="1" u="sng" dirty="0"/>
              <a:t>Trésorerie</a:t>
            </a:r>
            <a:r>
              <a:rPr lang="fr-FR" sz="2400" b="1" dirty="0"/>
              <a:t> : </a:t>
            </a:r>
            <a:r>
              <a:rPr lang="fr-FR" sz="2400" dirty="0"/>
              <a:t> 193k€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b="1" u="sng" dirty="0"/>
              <a:t>Fonds associatifs en jours de charges d’exploitation </a:t>
            </a:r>
            <a:r>
              <a:rPr lang="fr-FR" sz="2400" dirty="0"/>
              <a:t>:  189 jours</a:t>
            </a:r>
          </a:p>
          <a:p>
            <a:pPr>
              <a:buNone/>
            </a:pPr>
            <a:endParaRPr lang="fr-FR" sz="2400" dirty="0"/>
          </a:p>
          <a:p>
            <a:r>
              <a:rPr lang="fr-FR" sz="2400" b="1" u="sng" dirty="0"/>
              <a:t>Capacité d’Autofinancement </a:t>
            </a:r>
            <a:r>
              <a:rPr lang="fr-FR" sz="2400" dirty="0"/>
              <a:t>:  -16K€</a:t>
            </a:r>
          </a:p>
          <a:p>
            <a:pPr>
              <a:buNone/>
            </a:pPr>
            <a:r>
              <a:rPr lang="fr-FR" sz="1400" dirty="0"/>
              <a:t>	Cet indicateur mesure la capacité, dégagée sur l’exercice, à rembourser ses emprunts  à renouveler ses immobilisations, en acquérir de nouvelles ou à renforcer son fonds de roulement.</a:t>
            </a:r>
          </a:p>
          <a:p>
            <a:endParaRPr lang="fr-FR" sz="1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04054" y="2404534"/>
            <a:ext cx="8759491" cy="1646302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Rapport Moral du Président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kumimoji="0" lang="fr-FR" sz="1200" b="1" i="0" u="none" strike="noStrike" kern="1200" cap="sm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16 avril 2023</a:t>
            </a:r>
            <a:endParaRPr lang="fr-FR" sz="1200" b="1" cap="small" dirty="0"/>
          </a:p>
        </p:txBody>
      </p:sp>
    </p:spTree>
    <p:extLst>
      <p:ext uri="{BB962C8B-B14F-4D97-AF65-F5344CB8AC3E}">
        <p14:creationId xmlns:p14="http://schemas.microsoft.com/office/powerpoint/2010/main" val="4094378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889843"/>
            <a:ext cx="8229600" cy="1143000"/>
          </a:xfrm>
        </p:spPr>
        <p:txBody>
          <a:bodyPr/>
          <a:lstStyle/>
          <a:p>
            <a:r>
              <a:rPr lang="fr-FR" dirty="0"/>
              <a:t>Validation du rapport financier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8819" y="2177074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Validation des comptes 2022 et quitus au comité directeur pour sa gestion.</a:t>
            </a:r>
          </a:p>
          <a:p>
            <a:pPr marL="914400" lvl="1" indent="-514350" algn="ctr">
              <a:buNone/>
            </a:pPr>
            <a:r>
              <a:rPr lang="fr-FR" b="1" dirty="0"/>
              <a:t>Vote de l’assemblée générale </a:t>
            </a:r>
          </a:p>
          <a:p>
            <a:pPr marL="914400" lvl="1" indent="-514350" algn="ctr">
              <a:buNone/>
            </a:pPr>
            <a:endParaRPr lang="fr-FR" b="1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Affectation du résultat 2022</a:t>
            </a:r>
          </a:p>
          <a:p>
            <a:pPr lvl="1"/>
            <a:r>
              <a:rPr lang="fr-FR" dirty="0"/>
              <a:t>Déficit de 30 890 €</a:t>
            </a:r>
          </a:p>
          <a:p>
            <a:pPr lvl="1"/>
            <a:r>
              <a:rPr lang="fr-FR"/>
              <a:t>Proposition d’affectation </a:t>
            </a:r>
            <a:r>
              <a:rPr lang="fr-FR" dirty="0"/>
              <a:t>du report à nouveau qui s’ élèvera à la somme </a:t>
            </a:r>
            <a:r>
              <a:rPr lang="fr-FR"/>
              <a:t>de      191 739€</a:t>
            </a:r>
            <a:endParaRPr lang="fr-FR" dirty="0">
              <a:highlight>
                <a:srgbClr val="FFFF00"/>
              </a:highlight>
            </a:endParaRPr>
          </a:p>
          <a:p>
            <a:pPr lvl="1" algn="ctr">
              <a:buNone/>
            </a:pPr>
            <a:r>
              <a:rPr lang="fr-FR" b="1" dirty="0"/>
              <a:t>Vote de l’assemblée Générale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4CE0E27-7A85-43F7-B78C-6F53BBBB54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32" y="0"/>
            <a:ext cx="1296144" cy="1309370"/>
          </a:xfrm>
          <a:prstGeom prst="rect">
            <a:avLst/>
          </a:prstGeom>
          <a:noFill/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7B4730F-F235-473C-AA9A-7E944A449495}"/>
              </a:ext>
            </a:extLst>
          </p:cNvPr>
          <p:cNvSpPr txBox="1"/>
          <p:nvPr/>
        </p:nvSpPr>
        <p:spPr>
          <a:xfrm>
            <a:off x="9528464" y="106064"/>
            <a:ext cx="2535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 – 16 avril 2023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269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PROJET DE BUDGET 2023</a:t>
            </a:r>
            <a:br>
              <a:rPr lang="fr-FR" sz="3200" dirty="0"/>
            </a:br>
            <a:r>
              <a:rPr lang="fr-FR" sz="3200" dirty="0"/>
              <a:t>        Le Contexte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4054" y="2057400"/>
            <a:ext cx="8525858" cy="4645637"/>
          </a:xfrm>
        </p:spPr>
        <p:txBody>
          <a:bodyPr>
            <a:normAutofit/>
          </a:bodyPr>
          <a:lstStyle/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Une hypothèse volontariste concernant les recettes liées à notre principale ressource, les licences (maintien du nombre de licenciés).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Des aides publiques qui stagnent.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Une volonté de développement pour conserver nos effectifs licenciés : un tiers du budget est consacré à de l’aide directe aux clubs ou aux associations départementales.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La poursuite du contrat de progrès avec la fédération.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Au final un projet de budget de 295 K€ (hors budget annexe) faisant appel à nos fonds propres à hauteur de 28 € (y compris dotation aux amortissements 15 K€).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16 avril 2023</a:t>
            </a:r>
          </a:p>
        </p:txBody>
      </p:sp>
    </p:spTree>
    <p:extLst>
      <p:ext uri="{BB962C8B-B14F-4D97-AF65-F5344CB8AC3E}">
        <p14:creationId xmlns:p14="http://schemas.microsoft.com/office/powerpoint/2010/main" val="6269266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PROJET DE BUDGET 2023</a:t>
            </a:r>
            <a:br>
              <a:rPr lang="fr-FR" sz="3200" dirty="0"/>
            </a:br>
            <a:r>
              <a:rPr lang="fr-FR" sz="3200" dirty="0"/>
              <a:t>        A quoi sert la part régionale</a:t>
            </a:r>
            <a:br>
              <a:rPr lang="fr-FR" sz="3200" dirty="0"/>
            </a:br>
            <a:r>
              <a:rPr lang="fr-FR" sz="3200" dirty="0"/>
              <a:t>                                      de la licence 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4054" y="2057400"/>
            <a:ext cx="8525858" cy="4645637"/>
          </a:xfrm>
        </p:spPr>
        <p:txBody>
          <a:bodyPr>
            <a:normAutofit/>
          </a:bodyPr>
          <a:lstStyle/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9D05A3CA-48D7-4260-A70B-770D6FB2E4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074082"/>
              </p:ext>
            </p:extLst>
          </p:nvPr>
        </p:nvGraphicFramePr>
        <p:xfrm>
          <a:off x="2286046" y="1747008"/>
          <a:ext cx="7197022" cy="4996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04537FF6-2F8A-0FE2-A19F-7C93C676A0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178780"/>
              </p:ext>
            </p:extLst>
          </p:nvPr>
        </p:nvGraphicFramePr>
        <p:xfrm>
          <a:off x="1480252" y="1747008"/>
          <a:ext cx="7377421" cy="4862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152137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PROJET DE BUDGET 2023</a:t>
            </a:r>
            <a:br>
              <a:rPr lang="fr-FR" sz="3200" dirty="0"/>
            </a:br>
            <a:r>
              <a:rPr lang="fr-FR" sz="3200" dirty="0"/>
              <a:t>           Les Recettes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2057400"/>
            <a:ext cx="8525858" cy="4645637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543057"/>
              </p:ext>
            </p:extLst>
          </p:nvPr>
        </p:nvGraphicFramePr>
        <p:xfrm>
          <a:off x="947074" y="2163112"/>
          <a:ext cx="8128000" cy="37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8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70 - VENTE DE PRODUITS FINIS, PRESTATIONS DE SERVICES, MARCHANDISES (revente de matériels à des tiers…)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4 800 €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74-1 SUBVENTIONS D'EXPLOITATION ETAT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56 413 €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74-2 SUBVENTIONS D'EXPLOITATION COLLECTIVITES TERRITORIALES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43 940 €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74 - 3 AUTRES FINANCEMENTS PUBLICS (FFE)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18 500 €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75 - PRODUITS DE GESTION COURANTE (licences, fonds propres, </a:t>
                      </a:r>
                      <a:r>
                        <a:rPr lang="fr-FR" baseline="0" dirty="0"/>
                        <a:t>…)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    110 000 €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76 - PRODUITS FINANCIERS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     800 €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026">
                <a:tc>
                  <a:txBody>
                    <a:bodyPr/>
                    <a:lstStyle/>
                    <a:p>
                      <a:r>
                        <a:rPr lang="fr-FR" dirty="0"/>
                        <a:t>FONDS PROPRES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    13 276 €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16 avril 2023</a:t>
            </a:r>
          </a:p>
        </p:txBody>
      </p:sp>
    </p:spTree>
    <p:extLst>
      <p:ext uri="{BB962C8B-B14F-4D97-AF65-F5344CB8AC3E}">
        <p14:creationId xmlns:p14="http://schemas.microsoft.com/office/powerpoint/2010/main" val="34483930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PROJET DE BUDGET 2023</a:t>
            </a:r>
            <a:br>
              <a:rPr lang="fr-FR" sz="3200" dirty="0"/>
            </a:br>
            <a:r>
              <a:rPr lang="fr-FR" sz="3200" dirty="0"/>
              <a:t>         Les principales dépenses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2057400"/>
            <a:ext cx="8525858" cy="4645637"/>
          </a:xfrm>
        </p:spPr>
        <p:txBody>
          <a:bodyPr>
            <a:normAutofit/>
          </a:bodyPr>
          <a:lstStyle/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059749"/>
              </p:ext>
            </p:extLst>
          </p:nvPr>
        </p:nvGraphicFramePr>
        <p:xfrm>
          <a:off x="869430" y="2057400"/>
          <a:ext cx="8162624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6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60 -  ACHATS MATERIEL D’ESCRIME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5 700 €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61-62 SERVICES EXTERIEURS (locations, arbitrage, honoraires des prestataires</a:t>
                      </a:r>
                      <a:r>
                        <a:rPr lang="fr-FR" baseline="0" dirty="0"/>
                        <a:t>, frais de déplacement et d’hébergements des encadrants…)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61 899 €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63 -IMPOTS ET TAXES SUR REMUNERATION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1 300 </a:t>
                      </a:r>
                      <a:r>
                        <a:rPr lang="fr-FR" baseline="0" dirty="0"/>
                        <a:t>€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64 - CHARGES DE PERSONNEL (salaires et charges</a:t>
                      </a:r>
                      <a:r>
                        <a:rPr lang="fr-FR" baseline="0" dirty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91 300 €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65 -CHARGES DE GESTION COURANTES (aides aux </a:t>
                      </a:r>
                      <a:r>
                        <a:rPr lang="fr-FR" dirty="0" err="1"/>
                        <a:t>Dvpt</a:t>
                      </a:r>
                      <a:r>
                        <a:rPr lang="fr-FR" dirty="0"/>
                        <a:t>, tireurs et ATE…)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102 583 €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16 avril 2023</a:t>
            </a:r>
          </a:p>
        </p:txBody>
      </p:sp>
    </p:spTree>
    <p:extLst>
      <p:ext uri="{BB962C8B-B14F-4D97-AF65-F5344CB8AC3E}">
        <p14:creationId xmlns:p14="http://schemas.microsoft.com/office/powerpoint/2010/main" val="1731070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12413" y="166256"/>
            <a:ext cx="6265333" cy="803704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TARIF DES LICENCES SAISON 2023</a:t>
            </a:r>
            <a:r>
              <a:rPr lang="fr-FR" sz="1100" dirty="0"/>
              <a:t>                     </a:t>
            </a:r>
            <a:r>
              <a:rPr lang="fr-FR" sz="1800" dirty="0"/>
              <a:t>( vote de l’assemblée)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2057400"/>
            <a:ext cx="8525858" cy="4645637"/>
          </a:xfrm>
        </p:spPr>
        <p:txBody>
          <a:bodyPr>
            <a:normAutofit/>
          </a:bodyPr>
          <a:lstStyle/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28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2800" dirty="0"/>
              <a:t>Identique à l’année précédente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2800" dirty="0"/>
          </a:p>
          <a:p>
            <a:pPr lvl="1" algn="l"/>
            <a:endParaRPr lang="fr-FR" sz="28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28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663" y="45679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15 Mai 2022</a:t>
            </a:r>
          </a:p>
        </p:txBody>
      </p:sp>
    </p:spTree>
    <p:extLst>
      <p:ext uri="{BB962C8B-B14F-4D97-AF65-F5344CB8AC3E}">
        <p14:creationId xmlns:p14="http://schemas.microsoft.com/office/powerpoint/2010/main" val="53637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03927" y="523231"/>
            <a:ext cx="5120205" cy="49360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/>
              <a:t>Barème des licences</a:t>
            </a:r>
            <a:br>
              <a:rPr lang="fr-FR" sz="4000" dirty="0"/>
            </a:br>
            <a:r>
              <a:rPr lang="fr-FR" sz="1100" dirty="0"/>
              <a:t>(vote de l’assemblée)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7131" y="1858350"/>
            <a:ext cx="7766936" cy="4635967"/>
          </a:xfrm>
        </p:spPr>
        <p:txBody>
          <a:bodyPr>
            <a:normAutofit/>
          </a:bodyPr>
          <a:lstStyle/>
          <a:p>
            <a:pPr algn="l"/>
            <a:endParaRPr lang="fr-FR" dirty="0"/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  <a:p>
            <a:endParaRPr lang="fr-FR" sz="1200" b="1" cap="small" dirty="0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F6F9006-38CC-380F-678F-D1133C560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951040"/>
              </p:ext>
            </p:extLst>
          </p:nvPr>
        </p:nvGraphicFramePr>
        <p:xfrm>
          <a:off x="1519111" y="1583606"/>
          <a:ext cx="8015403" cy="5088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5476">
                  <a:extLst>
                    <a:ext uri="{9D8B030D-6E8A-4147-A177-3AD203B41FA5}">
                      <a16:colId xmlns:a16="http://schemas.microsoft.com/office/drawing/2014/main" val="2550692743"/>
                    </a:ext>
                  </a:extLst>
                </a:gridCol>
                <a:gridCol w="2124427">
                  <a:extLst>
                    <a:ext uri="{9D8B030D-6E8A-4147-A177-3AD203B41FA5}">
                      <a16:colId xmlns:a16="http://schemas.microsoft.com/office/drawing/2014/main" val="67708749"/>
                    </a:ext>
                  </a:extLst>
                </a:gridCol>
                <a:gridCol w="1148338">
                  <a:extLst>
                    <a:ext uri="{9D8B030D-6E8A-4147-A177-3AD203B41FA5}">
                      <a16:colId xmlns:a16="http://schemas.microsoft.com/office/drawing/2014/main" val="3531090720"/>
                    </a:ext>
                  </a:extLst>
                </a:gridCol>
                <a:gridCol w="999054">
                  <a:extLst>
                    <a:ext uri="{9D8B030D-6E8A-4147-A177-3AD203B41FA5}">
                      <a16:colId xmlns:a16="http://schemas.microsoft.com/office/drawing/2014/main" val="2646774604"/>
                    </a:ext>
                  </a:extLst>
                </a:gridCol>
                <a:gridCol w="321535">
                  <a:extLst>
                    <a:ext uri="{9D8B030D-6E8A-4147-A177-3AD203B41FA5}">
                      <a16:colId xmlns:a16="http://schemas.microsoft.com/office/drawing/2014/main" val="1740672269"/>
                    </a:ext>
                  </a:extLst>
                </a:gridCol>
                <a:gridCol w="987570">
                  <a:extLst>
                    <a:ext uri="{9D8B030D-6E8A-4147-A177-3AD203B41FA5}">
                      <a16:colId xmlns:a16="http://schemas.microsoft.com/office/drawing/2014/main" val="1481863779"/>
                    </a:ext>
                  </a:extLst>
                </a:gridCol>
                <a:gridCol w="689003">
                  <a:extLst>
                    <a:ext uri="{9D8B030D-6E8A-4147-A177-3AD203B41FA5}">
                      <a16:colId xmlns:a16="http://schemas.microsoft.com/office/drawing/2014/main" val="2346574841"/>
                    </a:ext>
                  </a:extLst>
                </a:gridCol>
              </a:tblGrid>
              <a:tr h="2066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sng" strike="noStrike">
                          <a:effectLst/>
                        </a:rPr>
                        <a:t>Affiliation des clubs :</a:t>
                      </a:r>
                      <a:endParaRPr lang="fr-FR" sz="10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1" i="0" u="sng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4072436397"/>
                  </a:ext>
                </a:extLst>
              </a:tr>
              <a:tr h="214881">
                <a:tc>
                  <a:txBody>
                    <a:bodyPr/>
                    <a:lstStyle/>
                    <a:p>
                      <a:pPr algn="l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508918670"/>
                  </a:ext>
                </a:extLst>
              </a:tr>
              <a:tr h="3193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Nombre de licenciés par club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Part fédérale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Part ligue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Total 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extLst>
                  <a:ext uri="{0D108BD9-81ED-4DB2-BD59-A6C34878D82A}">
                    <a16:rowId xmlns:a16="http://schemas.microsoft.com/office/drawing/2014/main" val="1007425481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de 0 à 50 licenciés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12,00 €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72,00 €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extLst>
                  <a:ext uri="{0D108BD9-81ED-4DB2-BD59-A6C34878D82A}">
                    <a16:rowId xmlns:a16="http://schemas.microsoft.com/office/drawing/2014/main" val="3936902949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de 51 à 150 licenciés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90,00 €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20,00 €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110,00 €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extLst>
                  <a:ext uri="{0D108BD9-81ED-4DB2-BD59-A6C34878D82A}">
                    <a16:rowId xmlns:a16="http://schemas.microsoft.com/office/drawing/2014/main" val="3250566514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de 151 licenciés et +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120,00 €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20,00 €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140,00 €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extLst>
                  <a:ext uri="{0D108BD9-81ED-4DB2-BD59-A6C34878D82A}">
                    <a16:rowId xmlns:a16="http://schemas.microsoft.com/office/drawing/2014/main" val="849882314"/>
                  </a:ext>
                </a:extLst>
              </a:tr>
              <a:tr h="173557">
                <a:tc>
                  <a:txBody>
                    <a:bodyPr/>
                    <a:lstStyle/>
                    <a:p>
                      <a:pPr algn="l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extLst>
                  <a:ext uri="{0D108BD9-81ED-4DB2-BD59-A6C34878D82A}">
                    <a16:rowId xmlns:a16="http://schemas.microsoft.com/office/drawing/2014/main" val="3862260310"/>
                  </a:ext>
                </a:extLst>
              </a:tr>
              <a:tr h="2066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sng" strike="noStrike">
                          <a:effectLst/>
                        </a:rPr>
                        <a:t>Montant des licences :</a:t>
                      </a:r>
                      <a:endParaRPr lang="fr-FR" sz="1000" b="1" i="0" u="sng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extLst>
                  <a:ext uri="{0D108BD9-81ED-4DB2-BD59-A6C34878D82A}">
                    <a16:rowId xmlns:a16="http://schemas.microsoft.com/office/drawing/2014/main" val="592264126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l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734413369"/>
                  </a:ext>
                </a:extLst>
              </a:tr>
              <a:tr h="1818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Catégorie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Part fédérale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Part Ligue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 (en Moyenne)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Total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2978826634"/>
                  </a:ext>
                </a:extLst>
              </a:tr>
              <a:tr h="1735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545047365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ctr" fontAlgn="t"/>
                      <a:r>
                        <a:rPr lang="fr-FR" sz="800" u="none" strike="noStrike">
                          <a:effectLst/>
                        </a:rPr>
                        <a:t>Dirigeant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21,00 €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28,00 €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49,00 €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817225399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M5 et M7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13,00 €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14,50 €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27,50 €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732558527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M9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25,00 €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21,00 €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46,00 €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644995212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M11 et +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31,00 €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28,30 €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59,30 €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520530010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Enseignants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31,00 €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28,20 €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59,20 €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3770374916"/>
                  </a:ext>
                </a:extLst>
              </a:tr>
              <a:tr h="18182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 LICENCES SPECIFIQUES 2022-2023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832370613"/>
                  </a:ext>
                </a:extLst>
              </a:tr>
              <a:tr h="3410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SABRE LASER ET ESCRIME ARTISTIQUE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12,50 €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29,30 €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41,80 €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extLst>
                  <a:ext uri="{0D108BD9-81ED-4DB2-BD59-A6C34878D82A}">
                    <a16:rowId xmlns:a16="http://schemas.microsoft.com/office/drawing/2014/main" val="2795397096"/>
                  </a:ext>
                </a:extLst>
              </a:tr>
              <a:tr h="18182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SANTE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7,50 €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29,30 €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36,80 €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Gratuité de la part régionale pour les primo licenciés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342533"/>
                  </a:ext>
                </a:extLst>
              </a:tr>
              <a:tr h="3024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FFE-HANDI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7,50 €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29,30 €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36,80 €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245239"/>
                  </a:ext>
                </a:extLst>
              </a:tr>
              <a:tr h="4843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PASS'DECOUVERTE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Gratuité de la part régionale imposée par la FFE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848583"/>
                  </a:ext>
                </a:extLst>
              </a:tr>
              <a:tr h="4843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LICENCE BENEVOLE</a:t>
                      </a:r>
                      <a:endParaRPr lang="fr-FR" sz="8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3,00 €</a:t>
                      </a:r>
                      <a:endParaRPr lang="fr-FR" sz="8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?</a:t>
                      </a:r>
                      <a:endParaRPr lang="fr-FR" sz="8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3,00 €</a:t>
                      </a:r>
                      <a:endParaRPr lang="fr-FR" sz="8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79" marR="6479" marT="6479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effectLst/>
                        </a:rPr>
                        <a:t>Gratuité de la part régionale imposée par la FFE </a:t>
                      </a:r>
                      <a:endParaRPr lang="fr-FR" sz="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79" marR="6479" marT="6479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607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4140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2580" y="675499"/>
            <a:ext cx="6036895" cy="1007918"/>
          </a:xfrm>
        </p:spPr>
        <p:txBody>
          <a:bodyPr>
            <a:normAutofit/>
          </a:bodyPr>
          <a:lstStyle/>
          <a:p>
            <a:r>
              <a:rPr lang="fr-FR" dirty="0"/>
              <a:t>Questions Diverses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7131" y="1858350"/>
            <a:ext cx="7766936" cy="4635967"/>
          </a:xfrm>
        </p:spPr>
        <p:txBody>
          <a:bodyPr>
            <a:normAutofit/>
          </a:bodyPr>
          <a:lstStyle/>
          <a:p>
            <a:pPr algn="l"/>
            <a:endParaRPr lang="fr-FR" dirty="0"/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  <a:p>
            <a:endParaRPr lang="fr-FR" sz="1200" b="1" cap="small" dirty="0"/>
          </a:p>
        </p:txBody>
      </p:sp>
    </p:spTree>
    <p:extLst>
      <p:ext uri="{BB962C8B-B14F-4D97-AF65-F5344CB8AC3E}">
        <p14:creationId xmlns:p14="http://schemas.microsoft.com/office/powerpoint/2010/main" val="215065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/>
          </a:bodyPr>
          <a:lstStyle/>
          <a:p>
            <a:pPr algn="l"/>
            <a:r>
              <a:rPr lang="fr-FR" sz="3200" dirty="0"/>
              <a:t>Vie de la Ligue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2057400"/>
            <a:ext cx="8525858" cy="4645637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Clubs et adhérents: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L’ensemble du territoire régional est couvert par des associations départementales.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60 clubs et 12 ADE affiliés au 31/03/23 (+10).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3 771 adhérents (pour rappel 3 889 en 2022)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Vie statutaire: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Le bureau se réunit régulièrement ainsi que le comité directeur (5 réunions)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629111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Bilan formation Saison 2022/ Perspectives 2023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1589810"/>
            <a:ext cx="8525858" cy="5113228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ARBITRAGE: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>
                <a:solidFill>
                  <a:schemeClr val="bg1">
                    <a:lumMod val="50000"/>
                  </a:schemeClr>
                </a:solidFill>
              </a:rPr>
              <a:t>Deux JNA organisées les 30 juin et 1</a:t>
            </a:r>
            <a:r>
              <a:rPr lang="fr-FR" sz="1900" baseline="30000" dirty="0">
                <a:solidFill>
                  <a:schemeClr val="bg1">
                    <a:lumMod val="50000"/>
                  </a:schemeClr>
                </a:solidFill>
              </a:rPr>
              <a:t>er</a:t>
            </a:r>
            <a:r>
              <a:rPr lang="fr-FR" sz="1900" dirty="0">
                <a:solidFill>
                  <a:schemeClr val="bg1">
                    <a:lumMod val="50000"/>
                  </a:schemeClr>
                </a:solidFill>
              </a:rPr>
              <a:t> octobre 2022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La JNA d’octobre a été organisée dans les 12 départements (</a:t>
            </a:r>
            <a:r>
              <a:rPr lang="fr-FR" sz="1700" dirty="0" err="1">
                <a:solidFill>
                  <a:schemeClr val="bg1">
                    <a:lumMod val="50000"/>
                  </a:schemeClr>
                </a:solidFill>
              </a:rPr>
              <a:t>Dptx</a:t>
            </a: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 et </a:t>
            </a:r>
            <a:r>
              <a:rPr lang="fr-FR" sz="1700" dirty="0" err="1">
                <a:solidFill>
                  <a:schemeClr val="bg1">
                    <a:lumMod val="50000"/>
                  </a:schemeClr>
                </a:solidFill>
              </a:rPr>
              <a:t>Rgx</a:t>
            </a: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).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La JNA de juillet à été organisée à la demande des clubs ou départements.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77 personnes ont passé leur QCM interdépartemental, 53 ont été reçues,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34 personnes ont passé leur QCM régional: 21 personnes ont été reçues au QCM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4 personnes ont passé le QCM national. Une personne a été reçue : Emilien Burnet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2 stages de formation ont été organisés : 1 stage épée en janvier à Périgueux et un au fleuret au BEC en février.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>
                <a:solidFill>
                  <a:schemeClr val="bg1">
                    <a:lumMod val="50000"/>
                  </a:schemeClr>
                </a:solidFill>
              </a:rPr>
              <a:t>Le groupe arbitre « Elite » </a:t>
            </a:r>
            <a:r>
              <a:rPr lang="fr-FR" sz="1700" dirty="0">
                <a:solidFill>
                  <a:schemeClr val="bg1">
                    <a:lumMod val="50000"/>
                  </a:schemeClr>
                </a:solidFill>
              </a:rPr>
              <a:t>a fonctionné au sabre et au fleuret. Ils ont officié sur nos épreuves NA et sur les épreuves nationales.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2382563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Bilan formation Saison 2022/ Perspectives 2023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1729688"/>
            <a:ext cx="8525858" cy="4973349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FORMATION FEDERALE ANIMATEUR / EDUCATEUR ESCRIME SPORTIF: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fr-FR" sz="1700" b="1" u="sng" dirty="0"/>
              <a:t>La certification</a:t>
            </a:r>
            <a:r>
              <a:rPr lang="fr-FR" sz="1700" b="1" dirty="0"/>
              <a:t> </a:t>
            </a:r>
            <a:r>
              <a:rPr lang="fr-FR" sz="1700" dirty="0"/>
              <a:t>de la session 2021/2022 a eu lieu en mai 2022 : 10 personnes ont obtenues leur diplôme animateur et 4 personnes ont obtenues leur diplôme éducateur.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700" b="1" u="sng" dirty="0"/>
              <a:t>Inscriptions septembre 2022</a:t>
            </a:r>
            <a:r>
              <a:rPr lang="fr-FR" sz="1700" dirty="0"/>
              <a:t>: 18 personnes inscrits en formation: 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500" dirty="0"/>
              <a:t>13 inscrits en formation animateur,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500" dirty="0"/>
              <a:t>5 inscrits en formation éducateurs 1.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700" b="1" u="sng" dirty="0"/>
              <a:t>Perspectives 23</a:t>
            </a:r>
            <a:r>
              <a:rPr lang="fr-FR" sz="1700" b="1" dirty="0"/>
              <a:t> </a:t>
            </a:r>
            <a:r>
              <a:rPr lang="fr-FR" sz="1700" dirty="0"/>
              <a:t>: 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500" dirty="0"/>
              <a:t>Certification aura lieu en mai</a:t>
            </a:r>
          </a:p>
          <a:p>
            <a:pPr marL="1257300" lvl="2" indent="-342900" algn="l">
              <a:buFont typeface="Wingdings" panose="05000000000000000000" pitchFamily="2" charset="2"/>
              <a:buChar char="§"/>
            </a:pPr>
            <a:r>
              <a:rPr lang="fr-FR" sz="1500" dirty="0"/>
              <a:t>Juillet 2023 En collaboration avec l’IFFE, le stage éducateur 2 se déroulera de 5 au 8 juillet à Limoges.</a:t>
            </a:r>
            <a:endParaRPr lang="fr-FR" sz="17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FORMATION FEDERALE ANIMATEUR / EDUCATEUR ARTISTIQUE / SABRE LASER: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700" b="1" u="sng" dirty="0"/>
              <a:t>En 2022 </a:t>
            </a:r>
            <a:r>
              <a:rPr lang="fr-FR" sz="1700" dirty="0"/>
              <a:t>il n’y a pas eu de de formation par manque de candidat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700" b="1" u="sng" dirty="0"/>
              <a:t>Inscriptions septembre 2022</a:t>
            </a:r>
            <a:r>
              <a:rPr lang="fr-FR" sz="1700" dirty="0"/>
              <a:t> : 9 personnes sont inscrites en formation animateur artistique et 1 en formation sabre laser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700" b="1" u="sng" dirty="0"/>
              <a:t>Perspectives 23</a:t>
            </a:r>
            <a:r>
              <a:rPr lang="fr-FR" sz="1700" b="1" dirty="0"/>
              <a:t> </a:t>
            </a:r>
            <a:r>
              <a:rPr lang="fr-FR" sz="1700" dirty="0"/>
              <a:t>: La certification aura lieu le dimanche 5 juin2023.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4183536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/>
              <a:t>Bilan formation Saison 2022/ Perspectives 2023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1729688"/>
            <a:ext cx="8525858" cy="4973349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FORMATION CONTINUE DES MAITRES D’ARMES: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b="1" u="sng" dirty="0"/>
              <a:t>2022</a:t>
            </a:r>
            <a:r>
              <a:rPr lang="fr-FR" sz="1900" b="1" dirty="0"/>
              <a:t>: </a:t>
            </a:r>
            <a:r>
              <a:rPr lang="fr-FR" sz="1900" dirty="0"/>
              <a:t>En novembre un stage épée organisé par l’IFFE s’est déroulé à Bordeaux BEC.</a:t>
            </a:r>
          </a:p>
          <a:p>
            <a:pPr lvl="1" algn="l"/>
            <a:endParaRPr lang="fr-FR" sz="17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AUTRES ACTIVITES DE FORMATION 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b="1" u="sng" dirty="0"/>
              <a:t>Développement en milieu scolaire</a:t>
            </a:r>
            <a:r>
              <a:rPr lang="fr-FR" sz="1900" dirty="0"/>
              <a:t>: 13 octobre, 1 journées de formation des CPC/CPD et professeurs des écoles (9 enseignants, 1CPD, 3 CPC, 2 délégués USEP) pour l’académie de Limoges en présence de l’inspecteur.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endParaRPr lang="fr-FR" sz="19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1550990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/>
          <a:lstStyle/>
          <a:p>
            <a:pPr algn="l"/>
            <a:r>
              <a:rPr lang="fr-FR" sz="3200" dirty="0"/>
              <a:t>Vie Sportive/Accès Haut Niveau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4054" y="1548925"/>
            <a:ext cx="8228458" cy="5110633"/>
          </a:xfrm>
        </p:spPr>
        <p:txBody>
          <a:bodyPr>
            <a:normAutofit/>
          </a:bodyPr>
          <a:lstStyle/>
          <a:p>
            <a:pPr algn="l"/>
            <a:endParaRPr lang="fr-FR" sz="21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Les compétitions régionales: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3 circuits régionaux et un Championnat Nouvelle Aquitaine ont été identifiés par arme. Le circuit régional sabre de décembre n’a pu être organisé faute d’organisateur.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Organisation d’un circuit régional et championnat NA sabre Laser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fr-FR" sz="1900" dirty="0"/>
              <a:t>Organisation d’un Championnat NA escrime artistique  </a:t>
            </a:r>
          </a:p>
          <a:p>
            <a:pPr lvl="1" algn="l"/>
            <a:endParaRPr lang="fr-FR" sz="1900" dirty="0">
              <a:solidFill>
                <a:schemeClr val="bg1">
                  <a:lumMod val="50000"/>
                </a:schemeClr>
              </a:solidFill>
            </a:endParaRPr>
          </a:p>
          <a:p>
            <a:pPr lvl="1" algn="l"/>
            <a:r>
              <a:rPr lang="fr-FR" sz="1900" dirty="0">
                <a:solidFill>
                  <a:schemeClr val="bg1">
                    <a:lumMod val="50000"/>
                  </a:schemeClr>
                </a:solidFill>
              </a:rPr>
              <a:t>Malgré des difficultés à trouver des organisateurs pour nos épreuves, du a un calendrier national tardif, nous remercions les clubs organisateurs des épreuves.</a:t>
            </a:r>
          </a:p>
          <a:p>
            <a:pPr lvl="1" algn="l"/>
            <a:endParaRPr lang="fr-FR" sz="1900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fr-FR" dirty="0"/>
              <a:t>	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</p:spTree>
    <p:extLst>
      <p:ext uri="{BB962C8B-B14F-4D97-AF65-F5344CB8AC3E}">
        <p14:creationId xmlns:p14="http://schemas.microsoft.com/office/powerpoint/2010/main" val="4222833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9449" y="407047"/>
            <a:ext cx="7766936" cy="995725"/>
          </a:xfrm>
        </p:spPr>
        <p:txBody>
          <a:bodyPr/>
          <a:lstStyle/>
          <a:p>
            <a:pPr algn="l"/>
            <a:r>
              <a:rPr lang="fr-FR" sz="3200" dirty="0"/>
              <a:t>Vie Sportive/Accès Haut Niveau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145" y="1053378"/>
            <a:ext cx="9918240" cy="5649659"/>
          </a:xfrm>
        </p:spPr>
        <p:txBody>
          <a:bodyPr>
            <a:normAutofit/>
          </a:bodyPr>
          <a:lstStyle/>
          <a:p>
            <a:pPr algn="l"/>
            <a:endParaRPr lang="fr-FR" sz="21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fr-FR" sz="2100" dirty="0"/>
              <a:t>FREQUENTATION COMPETITIONS DE LIGUE (Saison 2022- 2023):</a:t>
            </a:r>
            <a:endParaRPr lang="fr-FR" sz="2100" dirty="0">
              <a:highlight>
                <a:srgbClr val="FFFF00"/>
              </a:highlight>
            </a:endParaRPr>
          </a:p>
          <a:p>
            <a:pPr algn="l"/>
            <a:r>
              <a:rPr lang="fr-FR" dirty="0"/>
              <a:t>	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54" y="114300"/>
            <a:ext cx="1381992" cy="13941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1918" y="6129963"/>
            <a:ext cx="1066892" cy="57307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6C38B43-EBBF-4DD0-991C-851EB3547DA5}"/>
              </a:ext>
            </a:extLst>
          </p:cNvPr>
          <p:cNvSpPr txBox="1"/>
          <p:nvPr/>
        </p:nvSpPr>
        <p:spPr>
          <a:xfrm>
            <a:off x="9534514" y="185843"/>
            <a:ext cx="265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small" dirty="0"/>
              <a:t>Assemblée Générale Comité Régional d’Escrime Nouvelle Aquitaine</a:t>
            </a:r>
          </a:p>
          <a:p>
            <a:r>
              <a:rPr lang="fr-FR" sz="1200" b="1" cap="small" dirty="0"/>
              <a:t>              16 avril 2023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3808909-B67F-C011-386D-BE983D34D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59414"/>
              </p:ext>
            </p:extLst>
          </p:nvPr>
        </p:nvGraphicFramePr>
        <p:xfrm>
          <a:off x="490330" y="1955918"/>
          <a:ext cx="9044184" cy="4854829"/>
        </p:xfrm>
        <a:graphic>
          <a:graphicData uri="http://schemas.openxmlformats.org/drawingml/2006/table">
            <a:tbl>
              <a:tblPr/>
              <a:tblGrid>
                <a:gridCol w="682061">
                  <a:extLst>
                    <a:ext uri="{9D8B030D-6E8A-4147-A177-3AD203B41FA5}">
                      <a16:colId xmlns:a16="http://schemas.microsoft.com/office/drawing/2014/main" val="463139196"/>
                    </a:ext>
                  </a:extLst>
                </a:gridCol>
                <a:gridCol w="2729948">
                  <a:extLst>
                    <a:ext uri="{9D8B030D-6E8A-4147-A177-3AD203B41FA5}">
                      <a16:colId xmlns:a16="http://schemas.microsoft.com/office/drawing/2014/main" val="4259410092"/>
                    </a:ext>
                  </a:extLst>
                </a:gridCol>
                <a:gridCol w="2252870">
                  <a:extLst>
                    <a:ext uri="{9D8B030D-6E8A-4147-A177-3AD203B41FA5}">
                      <a16:colId xmlns:a16="http://schemas.microsoft.com/office/drawing/2014/main" val="1865537480"/>
                    </a:ext>
                  </a:extLst>
                </a:gridCol>
                <a:gridCol w="927652">
                  <a:extLst>
                    <a:ext uri="{9D8B030D-6E8A-4147-A177-3AD203B41FA5}">
                      <a16:colId xmlns:a16="http://schemas.microsoft.com/office/drawing/2014/main" val="308772300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1951030894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val="2803487527"/>
                    </a:ext>
                  </a:extLst>
                </a:gridCol>
                <a:gridCol w="516836">
                  <a:extLst>
                    <a:ext uri="{9D8B030D-6E8A-4147-A177-3AD203B41FA5}">
                      <a16:colId xmlns:a16="http://schemas.microsoft.com/office/drawing/2014/main" val="3116531905"/>
                    </a:ext>
                  </a:extLst>
                </a:gridCol>
              </a:tblGrid>
              <a:tr h="281391"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INTITULÉ DE L'ÉPREUVE DE RÉGION NOUVELLE-AQUITAINE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CATÉGORIES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INDIV/EQUIPES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LIEUX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8224"/>
                  </a:ext>
                </a:extLst>
              </a:tr>
              <a:tr h="281391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EPEE</a:t>
                      </a:r>
                    </a:p>
                  </a:txBody>
                  <a:tcPr marL="0" marR="0" marT="0" marB="0" vert="wordArt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1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M17 et  SENIOR + stage</a:t>
                      </a:r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sélective CN1 sénior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 et 2 OCTOBRE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VILLENEUVE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20810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2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M15 A VETERANS CR1 ( M13 possible) sélective CN2 sénior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et 13 NOVEMBRE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LIMOGES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548138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Championnats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M15 A VETERANS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et 5 FEVRIER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Gradignan Talence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eq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641281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3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M15 A VETERANS CR2 ( M13 possible)  sélective CN5 sénior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    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et 19 FEVRIER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ROYAN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939192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3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VETERANS CR3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12-mars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LIMOGES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79757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Championnats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M15  ET VETERANS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et 23 AVRIL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VILLENEUVE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538489"/>
                  </a:ext>
                </a:extLst>
              </a:tr>
              <a:tr h="4078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Championnat  NOUVELLE-AQUITAINE (pour équipe format FFE)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 / EQUIPE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et 21 MAI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attente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51975"/>
                  </a:ext>
                </a:extLst>
              </a:tr>
              <a:tr h="28139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FLEURET</a:t>
                      </a:r>
                    </a:p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wordArt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1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SENIORS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ET 25 SEPTEMBRE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POITIERS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560245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2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VETERANS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ET 20 NOVEMBRE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ROCHELLE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349683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3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VETERANS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ET 15 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 DE MARSAN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419886"/>
                  </a:ext>
                </a:extLst>
              </a:tr>
              <a:tr h="19664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CHAMPIONNAT RÉGIONAL NOUVELLE-AQUITAINE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M15 A SENIORS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 + EQUIPE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ET 26 MARS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LIMOGES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189600"/>
                  </a:ext>
                </a:extLst>
              </a:tr>
              <a:tr h="310907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wordArt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CHAMPIONNAT RÉGIONAL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 / EQUIPE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ET 7 MAI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ANGOULEME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4824"/>
                  </a:ext>
                </a:extLst>
              </a:tr>
              <a:tr h="28139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SABRE</a:t>
                      </a:r>
                    </a:p>
                  </a:txBody>
                  <a:tcPr marL="0" marR="0" marT="0" marB="0" vert="wordArt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1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VETERANS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ET 16 octobre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383176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2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VETERANS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ET 11 décembre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Annulé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199149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CIRCUIT 3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SENIORS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ET 26 février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BORDEAUX CAM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032226"/>
                  </a:ext>
                </a:extLst>
              </a:tr>
              <a:tr h="2813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CHAMPIONNAT RÉGIONAL NOUVELLE-AQUITAINE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M13 A VETERANS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 / EQUIPE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ET 30 avril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63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6113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13240</TotalTime>
  <Words>3815</Words>
  <Application>Microsoft Office PowerPoint</Application>
  <PresentationFormat>Grand écran</PresentationFormat>
  <Paragraphs>795</Paragraphs>
  <Slides>37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5" baseType="lpstr">
      <vt:lpstr>Arial</vt:lpstr>
      <vt:lpstr>Calibri</vt:lpstr>
      <vt:lpstr>Century Gothic</vt:lpstr>
      <vt:lpstr>Times New Roman</vt:lpstr>
      <vt:lpstr>Trebuchet MS</vt:lpstr>
      <vt:lpstr>Wingdings</vt:lpstr>
      <vt:lpstr>Wingdings 3</vt:lpstr>
      <vt:lpstr>Facette</vt:lpstr>
      <vt:lpstr>Comité Régional d’Escrime Nouvelle Aquitaine  </vt:lpstr>
      <vt:lpstr>CRENA  -  AG Ordinaire</vt:lpstr>
      <vt:lpstr>Rapport Moral du Président</vt:lpstr>
      <vt:lpstr>Vie de la Ligue</vt:lpstr>
      <vt:lpstr>Bilan formation Saison 2022/ Perspectives 2023  </vt:lpstr>
      <vt:lpstr>Bilan formation Saison 2022/ Perspectives 2023</vt:lpstr>
      <vt:lpstr>Bilan formation Saison 2022/ Perspectives 2023</vt:lpstr>
      <vt:lpstr>Vie Sportive/Accès Haut Niveau  </vt:lpstr>
      <vt:lpstr>Vie Sportive/Accès Haut Niveau  </vt:lpstr>
      <vt:lpstr>Vie Sportive/Accès Haut Niveau  </vt:lpstr>
      <vt:lpstr>Présentation PowerPoint</vt:lpstr>
      <vt:lpstr>Vie Sportive/Accès Haut Niveau  </vt:lpstr>
      <vt:lpstr>Vie Sportive/Accession au Haut Niveau                </vt:lpstr>
      <vt:lpstr> DEVELOPPEMENT - PROMOTION DE LA DISCIPLINE</vt:lpstr>
      <vt:lpstr> DEVELOPPEMENT - PROMOTION DE LA DISCIPLINE</vt:lpstr>
      <vt:lpstr>DEVELOPPEMENT - PROMOTION DE LA DISCIPLINE   </vt:lpstr>
      <vt:lpstr>Présentation PowerPoint</vt:lpstr>
      <vt:lpstr>Contexte 2022</vt:lpstr>
      <vt:lpstr>Synthèse compte de résultat 2022</vt:lpstr>
      <vt:lpstr>Analyse Produits 2022</vt:lpstr>
      <vt:lpstr>Subventions et participations Fédérales 2022</vt:lpstr>
      <vt:lpstr>Participations des licenciés</vt:lpstr>
      <vt:lpstr>Analyse Charges 2022</vt:lpstr>
      <vt:lpstr>Charges de personnel</vt:lpstr>
      <vt:lpstr>Aides développement et performance</vt:lpstr>
      <vt:lpstr>Structure du bilan 2022</vt:lpstr>
      <vt:lpstr>Situation trésorerie</vt:lpstr>
      <vt:lpstr>Evolution Immobilisations en 2022</vt:lpstr>
      <vt:lpstr>Quelques indicateurs de gestion 2022</vt:lpstr>
      <vt:lpstr>Validation du rapport financier</vt:lpstr>
      <vt:lpstr>PROJET DE BUDGET 2023         Le Contexte</vt:lpstr>
      <vt:lpstr>PROJET DE BUDGET 2023         A quoi sert la part régionale                                       de la licence ?</vt:lpstr>
      <vt:lpstr>PROJET DE BUDGET 2023            Les Recettes</vt:lpstr>
      <vt:lpstr>PROJET DE BUDGET 2023          Les principales dépenses</vt:lpstr>
      <vt:lpstr>TARIF DES LICENCES SAISON 2023                     ( vote de l’assemblée)</vt:lpstr>
      <vt:lpstr>Barème des licences (vote de l’assemblée)</vt:lpstr>
      <vt:lpstr>Questions Diverses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CRENA Assemblée Générale</dc:title>
  <dc:creator>hlm</dc:creator>
  <cp:lastModifiedBy>Eric FOURNIE</cp:lastModifiedBy>
  <cp:revision>206</cp:revision>
  <dcterms:created xsi:type="dcterms:W3CDTF">2019-04-16T15:57:55Z</dcterms:created>
  <dcterms:modified xsi:type="dcterms:W3CDTF">2023-04-11T12:36:05Z</dcterms:modified>
</cp:coreProperties>
</file>